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Boldoa" charset="1" panose="00000000000000000000"/>
      <p:regular r:id="rId20"/>
    </p:embeddedFont>
    <p:embeddedFont>
      <p:font typeface="UKIJ Qolyazma Tuz" charset="1" panose="020B060402020202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svg" Type="http://schemas.openxmlformats.org/officeDocument/2006/relationships/image"/><Relationship Id="rId12" Target="../media/image65.png" Type="http://schemas.openxmlformats.org/officeDocument/2006/relationships/image"/><Relationship Id="rId13" Target="../media/image66.svg" Type="http://schemas.openxmlformats.org/officeDocument/2006/relationships/image"/><Relationship Id="rId14" Target="../media/image67.png" Type="http://schemas.openxmlformats.org/officeDocument/2006/relationships/image"/><Relationship Id="rId15" Target="../media/image68.svg" Type="http://schemas.openxmlformats.org/officeDocument/2006/relationships/image"/><Relationship Id="rId2" Target="../media/image1.jpeg" Type="http://schemas.openxmlformats.org/officeDocument/2006/relationships/image"/><Relationship Id="rId3" Target="../media/image56.jpe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9.pn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9.pn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1.png" Type="http://schemas.openxmlformats.org/officeDocument/2006/relationships/image"/><Relationship Id="rId11" Target="../media/image82.svg" Type="http://schemas.openxmlformats.org/officeDocument/2006/relationships/image"/><Relationship Id="rId2" Target="../media/image1.jpeg" Type="http://schemas.openxmlformats.org/officeDocument/2006/relationships/image"/><Relationship Id="rId3" Target="../media/image74.jpeg" Type="http://schemas.openxmlformats.org/officeDocument/2006/relationships/image"/><Relationship Id="rId4" Target="../media/image75.png" Type="http://schemas.openxmlformats.org/officeDocument/2006/relationships/image"/><Relationship Id="rId5" Target="../media/image76.png" Type="http://schemas.openxmlformats.org/officeDocument/2006/relationships/image"/><Relationship Id="rId6" Target="../media/image77.png" Type="http://schemas.openxmlformats.org/officeDocument/2006/relationships/image"/><Relationship Id="rId7" Target="../media/image78.svg" Type="http://schemas.openxmlformats.org/officeDocument/2006/relationships/image"/><Relationship Id="rId8" Target="../media/image79.png" Type="http://schemas.openxmlformats.org/officeDocument/2006/relationships/image"/><Relationship Id="rId9" Target="../media/image8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9.png" Type="http://schemas.openxmlformats.org/officeDocument/2006/relationships/image"/><Relationship Id="rId4" Target="../media/image83.png" Type="http://schemas.openxmlformats.org/officeDocument/2006/relationships/image"/><Relationship Id="rId5" Target="../media/image84.svg" Type="http://schemas.openxmlformats.org/officeDocument/2006/relationships/image"/><Relationship Id="rId6" Target="../media/image85.png" Type="http://schemas.openxmlformats.org/officeDocument/2006/relationships/image"/><Relationship Id="rId7" Target="../media/image8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2" Target="../media/image1.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jpeg" Type="http://schemas.openxmlformats.org/officeDocument/2006/relationships/image"/><Relationship Id="rId2" Target="../media/image1.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31.pn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2" Target="../media/image1.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31.pn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svg" Type="http://schemas.openxmlformats.org/officeDocument/2006/relationships/image"/><Relationship Id="rId2" Target="../media/image1.jpe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media/image5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2262"/>
          </a:xfrm>
          <a:custGeom>
            <a:avLst/>
            <a:gdLst/>
            <a:ahLst/>
            <a:cxnLst/>
            <a:rect r="r" b="b" t="t" l="l"/>
            <a:pathLst>
              <a:path h="12182262" w="18288000">
                <a:moveTo>
                  <a:pt x="0" y="0"/>
                </a:moveTo>
                <a:lnTo>
                  <a:pt x="18288000" y="0"/>
                </a:lnTo>
                <a:lnTo>
                  <a:pt x="18288000" y="12182262"/>
                </a:lnTo>
                <a:lnTo>
                  <a:pt x="0" y="12182262"/>
                </a:lnTo>
                <a:lnTo>
                  <a:pt x="0" y="0"/>
                </a:lnTo>
                <a:close/>
              </a:path>
            </a:pathLst>
          </a:custGeom>
          <a:blipFill>
            <a:blip r:embed="rId2"/>
            <a:stretch>
              <a:fillRect l="0" t="0" r="0" b="0"/>
            </a:stretch>
          </a:blipFill>
        </p:spPr>
      </p:sp>
      <p:sp>
        <p:nvSpPr>
          <p:cNvPr name="Freeform 3" id="3"/>
          <p:cNvSpPr/>
          <p:nvPr/>
        </p:nvSpPr>
        <p:spPr>
          <a:xfrm flipH="false" flipV="false" rot="0">
            <a:off x="0" y="2110407"/>
            <a:ext cx="18288000" cy="6066187"/>
          </a:xfrm>
          <a:custGeom>
            <a:avLst/>
            <a:gdLst/>
            <a:ahLst/>
            <a:cxnLst/>
            <a:rect r="r" b="b" t="t" l="l"/>
            <a:pathLst>
              <a:path h="6066187" w="18288000">
                <a:moveTo>
                  <a:pt x="0" y="0"/>
                </a:moveTo>
                <a:lnTo>
                  <a:pt x="18288000" y="0"/>
                </a:lnTo>
                <a:lnTo>
                  <a:pt x="18288000" y="6066186"/>
                </a:lnTo>
                <a:lnTo>
                  <a:pt x="0" y="6066186"/>
                </a:lnTo>
                <a:lnTo>
                  <a:pt x="0" y="0"/>
                </a:lnTo>
                <a:close/>
              </a:path>
            </a:pathLst>
          </a:custGeom>
          <a:blipFill>
            <a:blip r:embed="rId3"/>
            <a:stretch>
              <a:fillRect l="0" t="-6338" r="0" b="-6338"/>
            </a:stretch>
          </a:blipFill>
        </p:spPr>
      </p:sp>
      <p:sp>
        <p:nvSpPr>
          <p:cNvPr name="Freeform 4" id="4"/>
          <p:cNvSpPr/>
          <p:nvPr/>
        </p:nvSpPr>
        <p:spPr>
          <a:xfrm flipH="false" flipV="false" rot="1175733">
            <a:off x="713047" y="551080"/>
            <a:ext cx="2263989" cy="2057400"/>
          </a:xfrm>
          <a:custGeom>
            <a:avLst/>
            <a:gdLst/>
            <a:ahLst/>
            <a:cxnLst/>
            <a:rect r="r" b="b" t="t" l="l"/>
            <a:pathLst>
              <a:path h="2057400" w="2263989">
                <a:moveTo>
                  <a:pt x="0" y="0"/>
                </a:moveTo>
                <a:lnTo>
                  <a:pt x="2263989" y="0"/>
                </a:lnTo>
                <a:lnTo>
                  <a:pt x="2263989"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229893">
            <a:off x="14379864" y="698791"/>
            <a:ext cx="2971899" cy="2273503"/>
          </a:xfrm>
          <a:custGeom>
            <a:avLst/>
            <a:gdLst/>
            <a:ahLst/>
            <a:cxnLst/>
            <a:rect r="r" b="b" t="t" l="l"/>
            <a:pathLst>
              <a:path h="2273503" w="2971899">
                <a:moveTo>
                  <a:pt x="0" y="0"/>
                </a:moveTo>
                <a:lnTo>
                  <a:pt x="2971898" y="0"/>
                </a:lnTo>
                <a:lnTo>
                  <a:pt x="2971898" y="2273503"/>
                </a:lnTo>
                <a:lnTo>
                  <a:pt x="0" y="22735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473185" y="7521065"/>
            <a:ext cx="4023931" cy="4114800"/>
          </a:xfrm>
          <a:custGeom>
            <a:avLst/>
            <a:gdLst/>
            <a:ahLst/>
            <a:cxnLst/>
            <a:rect r="r" b="b" t="t" l="l"/>
            <a:pathLst>
              <a:path h="4114800" w="4023931">
                <a:moveTo>
                  <a:pt x="0" y="0"/>
                </a:moveTo>
                <a:lnTo>
                  <a:pt x="4023932" y="0"/>
                </a:lnTo>
                <a:lnTo>
                  <a:pt x="402393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8121015" y="3444871"/>
            <a:ext cx="2045970" cy="1698629"/>
          </a:xfrm>
          <a:prstGeom prst="rect">
            <a:avLst/>
          </a:prstGeom>
        </p:spPr>
        <p:txBody>
          <a:bodyPr anchor="t" rtlCol="false" tIns="0" lIns="0" bIns="0" rIns="0">
            <a:spAutoFit/>
          </a:bodyPr>
          <a:lstStyle/>
          <a:p>
            <a:pPr algn="ctr">
              <a:lnSpc>
                <a:spcPts val="13999"/>
              </a:lnSpc>
            </a:pPr>
            <a:r>
              <a:rPr lang="en-US" sz="9999">
                <a:solidFill>
                  <a:srgbClr val="000000"/>
                </a:solidFill>
                <a:latin typeface="Boldoa"/>
              </a:rPr>
              <a:t>PaaS</a:t>
            </a:r>
          </a:p>
        </p:txBody>
      </p:sp>
      <p:sp>
        <p:nvSpPr>
          <p:cNvPr name="TextBox 8" id="8"/>
          <p:cNvSpPr txBox="true"/>
          <p:nvPr/>
        </p:nvSpPr>
        <p:spPr>
          <a:xfrm rot="0">
            <a:off x="4998170" y="5010150"/>
            <a:ext cx="8291661" cy="1038226"/>
          </a:xfrm>
          <a:prstGeom prst="rect">
            <a:avLst/>
          </a:prstGeom>
        </p:spPr>
        <p:txBody>
          <a:bodyPr anchor="t" rtlCol="false" tIns="0" lIns="0" bIns="0" rIns="0">
            <a:spAutoFit/>
          </a:bodyPr>
          <a:lstStyle/>
          <a:p>
            <a:pPr algn="ctr">
              <a:lnSpc>
                <a:spcPts val="8399"/>
              </a:lnSpc>
            </a:pPr>
            <a:r>
              <a:rPr lang="en-US" sz="5999">
                <a:solidFill>
                  <a:srgbClr val="000000"/>
                </a:solidFill>
                <a:latin typeface="UKIJ Qolyazma Tuz"/>
              </a:rPr>
              <a:t>(Plataforma como Serviço)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2262"/>
          </a:xfrm>
          <a:custGeom>
            <a:avLst/>
            <a:gdLst/>
            <a:ahLst/>
            <a:cxnLst/>
            <a:rect r="r" b="b" t="t" l="l"/>
            <a:pathLst>
              <a:path h="12182262" w="18288000">
                <a:moveTo>
                  <a:pt x="0" y="0"/>
                </a:moveTo>
                <a:lnTo>
                  <a:pt x="18288000" y="0"/>
                </a:lnTo>
                <a:lnTo>
                  <a:pt x="18288000" y="12182262"/>
                </a:lnTo>
                <a:lnTo>
                  <a:pt x="0" y="12182262"/>
                </a:lnTo>
                <a:lnTo>
                  <a:pt x="0" y="0"/>
                </a:lnTo>
                <a:close/>
              </a:path>
            </a:pathLst>
          </a:custGeom>
          <a:blipFill>
            <a:blip r:embed="rId2"/>
            <a:stretch>
              <a:fillRect l="0" t="0" r="0" b="0"/>
            </a:stretch>
          </a:blipFill>
        </p:spPr>
      </p:sp>
      <p:sp>
        <p:nvSpPr>
          <p:cNvPr name="Freeform 3" id="3"/>
          <p:cNvSpPr/>
          <p:nvPr/>
        </p:nvSpPr>
        <p:spPr>
          <a:xfrm flipH="false" flipV="false" rot="0">
            <a:off x="1474821" y="2809527"/>
            <a:ext cx="6563208" cy="6563208"/>
          </a:xfrm>
          <a:custGeom>
            <a:avLst/>
            <a:gdLst/>
            <a:ahLst/>
            <a:cxnLst/>
            <a:rect r="r" b="b" t="t" l="l"/>
            <a:pathLst>
              <a:path h="6563208" w="6563208">
                <a:moveTo>
                  <a:pt x="0" y="0"/>
                </a:moveTo>
                <a:lnTo>
                  <a:pt x="6563207" y="0"/>
                </a:lnTo>
                <a:lnTo>
                  <a:pt x="6563207" y="6563208"/>
                </a:lnTo>
                <a:lnTo>
                  <a:pt x="0" y="6563208"/>
                </a:lnTo>
                <a:lnTo>
                  <a:pt x="0" y="0"/>
                </a:lnTo>
                <a:close/>
              </a:path>
            </a:pathLst>
          </a:custGeom>
          <a:blipFill>
            <a:blip r:embed="rId3"/>
            <a:stretch>
              <a:fillRect l="0" t="0" r="0" b="0"/>
            </a:stretch>
          </a:blipFill>
        </p:spPr>
      </p:sp>
      <p:sp>
        <p:nvSpPr>
          <p:cNvPr name="Freeform 4" id="4"/>
          <p:cNvSpPr/>
          <p:nvPr/>
        </p:nvSpPr>
        <p:spPr>
          <a:xfrm flipH="false" flipV="false" rot="0">
            <a:off x="10103516" y="2809527"/>
            <a:ext cx="6563208" cy="6563208"/>
          </a:xfrm>
          <a:custGeom>
            <a:avLst/>
            <a:gdLst/>
            <a:ahLst/>
            <a:cxnLst/>
            <a:rect r="r" b="b" t="t" l="l"/>
            <a:pathLst>
              <a:path h="6563208" w="6563208">
                <a:moveTo>
                  <a:pt x="0" y="0"/>
                </a:moveTo>
                <a:lnTo>
                  <a:pt x="6563207" y="0"/>
                </a:lnTo>
                <a:lnTo>
                  <a:pt x="6563207" y="6563208"/>
                </a:lnTo>
                <a:lnTo>
                  <a:pt x="0" y="6563208"/>
                </a:lnTo>
                <a:lnTo>
                  <a:pt x="0" y="0"/>
                </a:lnTo>
                <a:close/>
              </a:path>
            </a:pathLst>
          </a:custGeom>
          <a:blipFill>
            <a:blip r:embed="rId3"/>
            <a:stretch>
              <a:fillRect l="0" t="0" r="0" b="0"/>
            </a:stretch>
          </a:blipFill>
        </p:spPr>
      </p:sp>
      <p:sp>
        <p:nvSpPr>
          <p:cNvPr name="Freeform 5" id="5"/>
          <p:cNvSpPr/>
          <p:nvPr/>
        </p:nvSpPr>
        <p:spPr>
          <a:xfrm flipH="false" flipV="false" rot="-1784508">
            <a:off x="6258943" y="8725259"/>
            <a:ext cx="2759767" cy="565752"/>
          </a:xfrm>
          <a:custGeom>
            <a:avLst/>
            <a:gdLst/>
            <a:ahLst/>
            <a:cxnLst/>
            <a:rect r="r" b="b" t="t" l="l"/>
            <a:pathLst>
              <a:path h="565752" w="2759767">
                <a:moveTo>
                  <a:pt x="0" y="0"/>
                </a:moveTo>
                <a:lnTo>
                  <a:pt x="2759766" y="0"/>
                </a:lnTo>
                <a:lnTo>
                  <a:pt x="2759766" y="565752"/>
                </a:lnTo>
                <a:lnTo>
                  <a:pt x="0" y="565752"/>
                </a:lnTo>
                <a:lnTo>
                  <a:pt x="0" y="0"/>
                </a:lnTo>
                <a:close/>
              </a:path>
            </a:pathLst>
          </a:custGeom>
          <a:blipFill>
            <a:blip r:embed="rId4"/>
            <a:stretch>
              <a:fillRect l="0" t="0" r="0" b="0"/>
            </a:stretch>
          </a:blipFill>
        </p:spPr>
      </p:sp>
      <p:sp>
        <p:nvSpPr>
          <p:cNvPr name="Freeform 6" id="6"/>
          <p:cNvSpPr/>
          <p:nvPr/>
        </p:nvSpPr>
        <p:spPr>
          <a:xfrm flipH="false" flipV="false" rot="-1918158">
            <a:off x="661306" y="2870130"/>
            <a:ext cx="2617414" cy="354441"/>
          </a:xfrm>
          <a:custGeom>
            <a:avLst/>
            <a:gdLst/>
            <a:ahLst/>
            <a:cxnLst/>
            <a:rect r="r" b="b" t="t" l="l"/>
            <a:pathLst>
              <a:path h="354441" w="2617414">
                <a:moveTo>
                  <a:pt x="0" y="0"/>
                </a:moveTo>
                <a:lnTo>
                  <a:pt x="2617414" y="0"/>
                </a:lnTo>
                <a:lnTo>
                  <a:pt x="2617414" y="354441"/>
                </a:lnTo>
                <a:lnTo>
                  <a:pt x="0" y="354441"/>
                </a:lnTo>
                <a:lnTo>
                  <a:pt x="0" y="0"/>
                </a:lnTo>
                <a:close/>
              </a:path>
            </a:pathLst>
          </a:custGeom>
          <a:blipFill>
            <a:blip r:embed="rId5"/>
            <a:stretch>
              <a:fillRect l="0" t="0" r="0" b="0"/>
            </a:stretch>
          </a:blipFill>
        </p:spPr>
      </p:sp>
      <p:sp>
        <p:nvSpPr>
          <p:cNvPr name="Freeform 7" id="7"/>
          <p:cNvSpPr/>
          <p:nvPr/>
        </p:nvSpPr>
        <p:spPr>
          <a:xfrm flipH="false" flipV="false" rot="-9484542">
            <a:off x="661306" y="2877554"/>
            <a:ext cx="2617414" cy="339592"/>
          </a:xfrm>
          <a:custGeom>
            <a:avLst/>
            <a:gdLst/>
            <a:ahLst/>
            <a:cxnLst/>
            <a:rect r="r" b="b" t="t" l="l"/>
            <a:pathLst>
              <a:path h="339592" w="2617414">
                <a:moveTo>
                  <a:pt x="0" y="0"/>
                </a:moveTo>
                <a:lnTo>
                  <a:pt x="2617414" y="0"/>
                </a:lnTo>
                <a:lnTo>
                  <a:pt x="2617414" y="339592"/>
                </a:lnTo>
                <a:lnTo>
                  <a:pt x="0" y="339592"/>
                </a:lnTo>
                <a:lnTo>
                  <a:pt x="0" y="0"/>
                </a:lnTo>
                <a:close/>
              </a:path>
            </a:pathLst>
          </a:custGeom>
          <a:blipFill>
            <a:blip r:embed="rId5"/>
            <a:stretch>
              <a:fillRect l="0" t="0" r="0" b="-4372"/>
            </a:stretch>
          </a:blipFill>
        </p:spPr>
      </p:sp>
      <p:sp>
        <p:nvSpPr>
          <p:cNvPr name="Freeform 8" id="8"/>
          <p:cNvSpPr/>
          <p:nvPr/>
        </p:nvSpPr>
        <p:spPr>
          <a:xfrm flipH="false" flipV="false" rot="1391435">
            <a:off x="9414902" y="8692217"/>
            <a:ext cx="2117885" cy="631836"/>
          </a:xfrm>
          <a:custGeom>
            <a:avLst/>
            <a:gdLst/>
            <a:ahLst/>
            <a:cxnLst/>
            <a:rect r="r" b="b" t="t" l="l"/>
            <a:pathLst>
              <a:path h="631836" w="2117885">
                <a:moveTo>
                  <a:pt x="0" y="0"/>
                </a:moveTo>
                <a:lnTo>
                  <a:pt x="2117886" y="0"/>
                </a:lnTo>
                <a:lnTo>
                  <a:pt x="2117886" y="631836"/>
                </a:lnTo>
                <a:lnTo>
                  <a:pt x="0" y="631836"/>
                </a:lnTo>
                <a:lnTo>
                  <a:pt x="0" y="0"/>
                </a:lnTo>
                <a:close/>
              </a:path>
            </a:pathLst>
          </a:custGeom>
          <a:blipFill>
            <a:blip r:embed="rId6"/>
            <a:stretch>
              <a:fillRect l="0" t="0" r="0" b="0"/>
            </a:stretch>
          </a:blipFill>
        </p:spPr>
      </p:sp>
      <p:sp>
        <p:nvSpPr>
          <p:cNvPr name="Freeform 9" id="9"/>
          <p:cNvSpPr/>
          <p:nvPr/>
        </p:nvSpPr>
        <p:spPr>
          <a:xfrm flipH="false" flipV="false" rot="2201614">
            <a:off x="15060237" y="3023790"/>
            <a:ext cx="2262403" cy="538263"/>
          </a:xfrm>
          <a:custGeom>
            <a:avLst/>
            <a:gdLst/>
            <a:ahLst/>
            <a:cxnLst/>
            <a:rect r="r" b="b" t="t" l="l"/>
            <a:pathLst>
              <a:path h="538263" w="2262403">
                <a:moveTo>
                  <a:pt x="0" y="0"/>
                </a:moveTo>
                <a:lnTo>
                  <a:pt x="2262403" y="0"/>
                </a:lnTo>
                <a:lnTo>
                  <a:pt x="2262403" y="538264"/>
                </a:lnTo>
                <a:lnTo>
                  <a:pt x="0" y="538264"/>
                </a:lnTo>
                <a:lnTo>
                  <a:pt x="0" y="0"/>
                </a:lnTo>
                <a:close/>
              </a:path>
            </a:pathLst>
          </a:custGeom>
          <a:blipFill>
            <a:blip r:embed="rId7"/>
            <a:stretch>
              <a:fillRect l="0" t="0" r="0" b="0"/>
            </a:stretch>
          </a:blipFill>
        </p:spPr>
      </p:sp>
      <p:sp>
        <p:nvSpPr>
          <p:cNvPr name="Freeform 10" id="10"/>
          <p:cNvSpPr/>
          <p:nvPr/>
        </p:nvSpPr>
        <p:spPr>
          <a:xfrm flipH="false" flipV="false" rot="0">
            <a:off x="16798377" y="8797581"/>
            <a:ext cx="1213876" cy="1489419"/>
          </a:xfrm>
          <a:custGeom>
            <a:avLst/>
            <a:gdLst/>
            <a:ahLst/>
            <a:cxnLst/>
            <a:rect r="r" b="b" t="t" l="l"/>
            <a:pathLst>
              <a:path h="1489419" w="1213876">
                <a:moveTo>
                  <a:pt x="0" y="0"/>
                </a:moveTo>
                <a:lnTo>
                  <a:pt x="1213876" y="0"/>
                </a:lnTo>
                <a:lnTo>
                  <a:pt x="1213876" y="1489419"/>
                </a:lnTo>
                <a:lnTo>
                  <a:pt x="0" y="14894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692556" y="271056"/>
            <a:ext cx="1851676" cy="1515288"/>
          </a:xfrm>
          <a:custGeom>
            <a:avLst/>
            <a:gdLst/>
            <a:ahLst/>
            <a:cxnLst/>
            <a:rect r="r" b="b" t="t" l="l"/>
            <a:pathLst>
              <a:path h="1515288" w="1851676">
                <a:moveTo>
                  <a:pt x="0" y="0"/>
                </a:moveTo>
                <a:lnTo>
                  <a:pt x="1851676" y="0"/>
                </a:lnTo>
                <a:lnTo>
                  <a:pt x="1851676" y="1515288"/>
                </a:lnTo>
                <a:lnTo>
                  <a:pt x="0" y="15152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5808879" y="-1305273"/>
            <a:ext cx="4406747" cy="4114800"/>
          </a:xfrm>
          <a:custGeom>
            <a:avLst/>
            <a:gdLst/>
            <a:ahLst/>
            <a:cxnLst/>
            <a:rect r="r" b="b" t="t" l="l"/>
            <a:pathLst>
              <a:path h="4114800" w="4406747">
                <a:moveTo>
                  <a:pt x="0" y="0"/>
                </a:moveTo>
                <a:lnTo>
                  <a:pt x="4406747" y="0"/>
                </a:lnTo>
                <a:lnTo>
                  <a:pt x="4406747"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405435" y="8229600"/>
            <a:ext cx="4342797" cy="4114800"/>
          </a:xfrm>
          <a:custGeom>
            <a:avLst/>
            <a:gdLst/>
            <a:ahLst/>
            <a:cxnLst/>
            <a:rect r="r" b="b" t="t" l="l"/>
            <a:pathLst>
              <a:path h="4114800" w="4342797">
                <a:moveTo>
                  <a:pt x="0" y="0"/>
                </a:moveTo>
                <a:lnTo>
                  <a:pt x="4342797" y="0"/>
                </a:lnTo>
                <a:lnTo>
                  <a:pt x="4342797"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2764926" y="637550"/>
            <a:ext cx="3982998"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Boldoa"/>
              </a:rPr>
              <a:t>Vantagens</a:t>
            </a:r>
          </a:p>
        </p:txBody>
      </p:sp>
      <p:sp>
        <p:nvSpPr>
          <p:cNvPr name="TextBox 15" id="15"/>
          <p:cNvSpPr txBox="true"/>
          <p:nvPr/>
        </p:nvSpPr>
        <p:spPr>
          <a:xfrm rot="0">
            <a:off x="10831050" y="637550"/>
            <a:ext cx="5108139"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Boldoa"/>
              </a:rPr>
              <a:t>Desvantagens</a:t>
            </a:r>
          </a:p>
        </p:txBody>
      </p:sp>
      <p:sp>
        <p:nvSpPr>
          <p:cNvPr name="TextBox 16" id="16"/>
          <p:cNvSpPr txBox="true"/>
          <p:nvPr/>
        </p:nvSpPr>
        <p:spPr>
          <a:xfrm rot="0">
            <a:off x="1029197" y="2773639"/>
            <a:ext cx="7008832" cy="6599096"/>
          </a:xfrm>
          <a:prstGeom prst="rect">
            <a:avLst/>
          </a:prstGeom>
        </p:spPr>
        <p:txBody>
          <a:bodyPr anchor="t" rtlCol="false" tIns="0" lIns="0" bIns="0" rIns="0">
            <a:spAutoFit/>
          </a:bodyPr>
          <a:lstStyle/>
          <a:p>
            <a:pPr algn="l" marL="734069" indent="-367035" lvl="1">
              <a:lnSpc>
                <a:spcPts val="4760"/>
              </a:lnSpc>
              <a:buFont typeface="Arial"/>
              <a:buChar char="•"/>
            </a:pPr>
            <a:r>
              <a:rPr lang="en-US" sz="3400">
                <a:solidFill>
                  <a:srgbClr val="000000"/>
                </a:solidFill>
                <a:latin typeface="UKIJ Qolyazma Tuz"/>
              </a:rPr>
              <a:t>Gerenciamento:facilita a organização e a velocidade no manuseio das informações mais importantes do projeto.</a:t>
            </a:r>
          </a:p>
          <a:p>
            <a:pPr algn="l" marL="734069" indent="-367035" lvl="1">
              <a:lnSpc>
                <a:spcPts val="4760"/>
              </a:lnSpc>
              <a:buFont typeface="Arial"/>
              <a:buChar char="•"/>
            </a:pPr>
            <a:r>
              <a:rPr lang="en-US" sz="3400">
                <a:solidFill>
                  <a:srgbClr val="000000"/>
                </a:solidFill>
                <a:latin typeface="UKIJ Qolyazma Tuz"/>
              </a:rPr>
              <a:t>Segurança:Todo o conteúdo desenvolvido é cuidado pelo provedor do serviço. </a:t>
            </a:r>
          </a:p>
          <a:p>
            <a:pPr algn="l" marL="734069" indent="-367035" lvl="1">
              <a:lnSpc>
                <a:spcPts val="4760"/>
              </a:lnSpc>
              <a:buFont typeface="Arial"/>
              <a:buChar char="•"/>
            </a:pPr>
            <a:r>
              <a:rPr lang="en-US" sz="3400">
                <a:solidFill>
                  <a:srgbClr val="000000"/>
                </a:solidFill>
                <a:latin typeface="UKIJ Qolyazma Tuz"/>
              </a:rPr>
              <a:t>Custo: os gastos com PaaS podem ser menores, já que ela oferece recursos e ferramentas distintas para o usuário. </a:t>
            </a:r>
          </a:p>
        </p:txBody>
      </p:sp>
      <p:sp>
        <p:nvSpPr>
          <p:cNvPr name="TextBox 17" id="17"/>
          <p:cNvSpPr txBox="true"/>
          <p:nvPr/>
        </p:nvSpPr>
        <p:spPr>
          <a:xfrm rot="0">
            <a:off x="9880704" y="2952100"/>
            <a:ext cx="7008832" cy="7764018"/>
          </a:xfrm>
          <a:prstGeom prst="rect">
            <a:avLst/>
          </a:prstGeom>
        </p:spPr>
        <p:txBody>
          <a:bodyPr anchor="t" rtlCol="false" tIns="0" lIns="0" bIns="0" rIns="0">
            <a:spAutoFit/>
          </a:bodyPr>
          <a:lstStyle/>
          <a:p>
            <a:pPr algn="l" marL="863606" indent="-431803" lvl="1">
              <a:lnSpc>
                <a:spcPts val="5600"/>
              </a:lnSpc>
              <a:buFont typeface="Arial"/>
              <a:buChar char="•"/>
            </a:pPr>
            <a:r>
              <a:rPr lang="en-US" sz="4000">
                <a:solidFill>
                  <a:srgbClr val="000000"/>
                </a:solidFill>
                <a:latin typeface="UKIJ Qolyazma Tuz"/>
              </a:rPr>
              <a:t>Infraestrutura:Por utilizar a infraestrutura de terceiros (como a AWS ou a Azure citadas previamente), a empresa depende do bom funcionamento das mesmas. </a:t>
            </a:r>
          </a:p>
          <a:p>
            <a:pPr algn="l" marL="863606" indent="-431803" lvl="1">
              <a:lnSpc>
                <a:spcPts val="5600"/>
              </a:lnSpc>
              <a:buFont typeface="Arial"/>
              <a:buChar char="•"/>
            </a:pPr>
            <a:r>
              <a:rPr lang="en-US" sz="4000">
                <a:solidFill>
                  <a:srgbClr val="000000"/>
                </a:solidFill>
                <a:latin typeface="UKIJ Qolyazma Tuz"/>
              </a:rPr>
              <a:t>Mais personalizações limitadas.</a:t>
            </a:r>
          </a:p>
          <a:p>
            <a:pPr algn="l" marL="863606" indent="-431803" lvl="1">
              <a:lnSpc>
                <a:spcPts val="5600"/>
              </a:lnSpc>
              <a:buFont typeface="Arial"/>
              <a:buChar char="•"/>
            </a:pPr>
            <a:r>
              <a:rPr lang="en-US" sz="4000">
                <a:solidFill>
                  <a:srgbClr val="000000"/>
                </a:solidFill>
                <a:latin typeface="UKIJ Qolyazma Tuz"/>
              </a:rPr>
              <a:t>Mais personalizações limitadas.</a:t>
            </a:r>
          </a:p>
          <a:p>
            <a:pPr algn="l">
              <a:lnSpc>
                <a:spcPts val="574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2262"/>
          </a:xfrm>
          <a:custGeom>
            <a:avLst/>
            <a:gdLst/>
            <a:ahLst/>
            <a:cxnLst/>
            <a:rect r="r" b="b" t="t" l="l"/>
            <a:pathLst>
              <a:path h="12182262" w="18288000">
                <a:moveTo>
                  <a:pt x="0" y="0"/>
                </a:moveTo>
                <a:lnTo>
                  <a:pt x="18288000" y="0"/>
                </a:lnTo>
                <a:lnTo>
                  <a:pt x="18288000" y="12182262"/>
                </a:lnTo>
                <a:lnTo>
                  <a:pt x="0" y="12182262"/>
                </a:lnTo>
                <a:lnTo>
                  <a:pt x="0" y="0"/>
                </a:lnTo>
                <a:close/>
              </a:path>
            </a:pathLst>
          </a:custGeom>
          <a:blipFill>
            <a:blip r:embed="rId2"/>
            <a:stretch>
              <a:fillRect l="0" t="0" r="0" b="0"/>
            </a:stretch>
          </a:blipFill>
        </p:spPr>
      </p:sp>
      <p:sp>
        <p:nvSpPr>
          <p:cNvPr name="Freeform 3" id="3"/>
          <p:cNvSpPr/>
          <p:nvPr/>
        </p:nvSpPr>
        <p:spPr>
          <a:xfrm flipH="false" flipV="false" rot="0">
            <a:off x="0" y="-465193"/>
            <a:ext cx="8762894" cy="3954256"/>
          </a:xfrm>
          <a:custGeom>
            <a:avLst/>
            <a:gdLst/>
            <a:ahLst/>
            <a:cxnLst/>
            <a:rect r="r" b="b" t="t" l="l"/>
            <a:pathLst>
              <a:path h="3954256" w="8762894">
                <a:moveTo>
                  <a:pt x="0" y="0"/>
                </a:moveTo>
                <a:lnTo>
                  <a:pt x="8762894" y="0"/>
                </a:lnTo>
                <a:lnTo>
                  <a:pt x="8762894" y="3954256"/>
                </a:lnTo>
                <a:lnTo>
                  <a:pt x="0" y="3954256"/>
                </a:lnTo>
                <a:lnTo>
                  <a:pt x="0" y="0"/>
                </a:lnTo>
                <a:close/>
              </a:path>
            </a:pathLst>
          </a:custGeom>
          <a:blipFill>
            <a:blip r:embed="rId3"/>
            <a:stretch>
              <a:fillRect l="0" t="0" r="0" b="0"/>
            </a:stretch>
          </a:blipFill>
        </p:spPr>
      </p:sp>
      <p:sp>
        <p:nvSpPr>
          <p:cNvPr name="Freeform 4" id="4"/>
          <p:cNvSpPr/>
          <p:nvPr/>
        </p:nvSpPr>
        <p:spPr>
          <a:xfrm flipH="false" flipV="false" rot="0">
            <a:off x="15640369" y="0"/>
            <a:ext cx="4116125" cy="2320466"/>
          </a:xfrm>
          <a:custGeom>
            <a:avLst/>
            <a:gdLst/>
            <a:ahLst/>
            <a:cxnLst/>
            <a:rect r="r" b="b" t="t" l="l"/>
            <a:pathLst>
              <a:path h="2320466" w="4116125">
                <a:moveTo>
                  <a:pt x="0" y="0"/>
                </a:moveTo>
                <a:lnTo>
                  <a:pt x="4116125" y="0"/>
                </a:lnTo>
                <a:lnTo>
                  <a:pt x="4116125" y="2320466"/>
                </a:lnTo>
                <a:lnTo>
                  <a:pt x="0" y="23204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030831" y="216336"/>
            <a:ext cx="3348636" cy="1887793"/>
          </a:xfrm>
          <a:custGeom>
            <a:avLst/>
            <a:gdLst/>
            <a:ahLst/>
            <a:cxnLst/>
            <a:rect r="r" b="b" t="t" l="l"/>
            <a:pathLst>
              <a:path h="1887793" w="3348636">
                <a:moveTo>
                  <a:pt x="0" y="0"/>
                </a:moveTo>
                <a:lnTo>
                  <a:pt x="3348636" y="0"/>
                </a:lnTo>
                <a:lnTo>
                  <a:pt x="3348636" y="1887794"/>
                </a:lnTo>
                <a:lnTo>
                  <a:pt x="0" y="18877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647403" y="1690843"/>
            <a:ext cx="2349067" cy="1324287"/>
          </a:xfrm>
          <a:custGeom>
            <a:avLst/>
            <a:gdLst/>
            <a:ahLst/>
            <a:cxnLst/>
            <a:rect r="r" b="b" t="t" l="l"/>
            <a:pathLst>
              <a:path h="1324287" w="2349067">
                <a:moveTo>
                  <a:pt x="0" y="0"/>
                </a:moveTo>
                <a:lnTo>
                  <a:pt x="2349067" y="0"/>
                </a:lnTo>
                <a:lnTo>
                  <a:pt x="2349067" y="1324287"/>
                </a:lnTo>
                <a:lnTo>
                  <a:pt x="0" y="13242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201900" y="873048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0" y="7459"/>
            <a:ext cx="8182281" cy="3195319"/>
          </a:xfrm>
          <a:prstGeom prst="rect">
            <a:avLst/>
          </a:prstGeom>
        </p:spPr>
        <p:txBody>
          <a:bodyPr anchor="t" rtlCol="false" tIns="0" lIns="0" bIns="0" rIns="0">
            <a:spAutoFit/>
          </a:bodyPr>
          <a:lstStyle/>
          <a:p>
            <a:pPr algn="ctr">
              <a:lnSpc>
                <a:spcPts val="12880"/>
              </a:lnSpc>
            </a:pPr>
            <a:r>
              <a:rPr lang="en-US" sz="9200">
                <a:solidFill>
                  <a:srgbClr val="000000"/>
                </a:solidFill>
                <a:latin typeface="Boldoa"/>
              </a:rPr>
              <a:t>Produtos e serviços relacionados</a:t>
            </a:r>
          </a:p>
        </p:txBody>
      </p:sp>
      <p:sp>
        <p:nvSpPr>
          <p:cNvPr name="TextBox 9" id="9"/>
          <p:cNvSpPr txBox="true"/>
          <p:nvPr/>
        </p:nvSpPr>
        <p:spPr>
          <a:xfrm rot="0">
            <a:off x="468884" y="3088478"/>
            <a:ext cx="17819116" cy="7283849"/>
          </a:xfrm>
          <a:prstGeom prst="rect">
            <a:avLst/>
          </a:prstGeom>
        </p:spPr>
        <p:txBody>
          <a:bodyPr anchor="t" rtlCol="false" tIns="0" lIns="0" bIns="0" rIns="0">
            <a:spAutoFit/>
          </a:bodyPr>
          <a:lstStyle/>
          <a:p>
            <a:pPr algn="l">
              <a:lnSpc>
                <a:spcPts val="6440"/>
              </a:lnSpc>
            </a:pPr>
            <a:r>
              <a:rPr lang="en-US" sz="4600">
                <a:solidFill>
                  <a:srgbClr val="FFFFFF"/>
                </a:solidFill>
                <a:latin typeface="UKIJ Qolyazma Tuz"/>
              </a:rPr>
              <a:t>AWS: o AWS, abreviação para Amazon Web Services, é uma plataforma de serviços e computação em nuvem, oferecida pela Amazon, que conta com diversos serviços, desde a implantação de aplicativos e grandes dados até DBaaS (banco de dados como serviço) e aprendizagem de máquinas.</a:t>
            </a:r>
          </a:p>
          <a:p>
            <a:pPr algn="l">
              <a:lnSpc>
                <a:spcPts val="6440"/>
              </a:lnSpc>
            </a:pPr>
          </a:p>
          <a:p>
            <a:pPr algn="l">
              <a:lnSpc>
                <a:spcPts val="6440"/>
              </a:lnSpc>
            </a:pPr>
            <a:r>
              <a:rPr lang="en-US" sz="4600">
                <a:solidFill>
                  <a:srgbClr val="FFFFFF"/>
                </a:solidFill>
                <a:latin typeface="UKIJ Qolyazma Tuz"/>
              </a:rPr>
              <a:t>IBM Cloud: um conjunto de serviços de computação em nuvem pelas ferramentas oferecidos pela IBM, cobre casos essenciais do uso do PaaS como a implantação de aplicativos, grande processamento de dados e armazenamento de dados.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2262"/>
          </a:xfrm>
          <a:custGeom>
            <a:avLst/>
            <a:gdLst/>
            <a:ahLst/>
            <a:cxnLst/>
            <a:rect r="r" b="b" t="t" l="l"/>
            <a:pathLst>
              <a:path h="12182262" w="18288000">
                <a:moveTo>
                  <a:pt x="0" y="0"/>
                </a:moveTo>
                <a:lnTo>
                  <a:pt x="18288000" y="0"/>
                </a:lnTo>
                <a:lnTo>
                  <a:pt x="18288000" y="12182262"/>
                </a:lnTo>
                <a:lnTo>
                  <a:pt x="0" y="12182262"/>
                </a:lnTo>
                <a:lnTo>
                  <a:pt x="0" y="0"/>
                </a:lnTo>
                <a:close/>
              </a:path>
            </a:pathLst>
          </a:custGeom>
          <a:blipFill>
            <a:blip r:embed="rId2"/>
            <a:stretch>
              <a:fillRect l="0" t="0" r="0" b="0"/>
            </a:stretch>
          </a:blipFill>
        </p:spPr>
      </p:sp>
      <p:sp>
        <p:nvSpPr>
          <p:cNvPr name="Freeform 3" id="3"/>
          <p:cNvSpPr/>
          <p:nvPr/>
        </p:nvSpPr>
        <p:spPr>
          <a:xfrm flipH="false" flipV="false" rot="0">
            <a:off x="0" y="-465193"/>
            <a:ext cx="8762894" cy="3954256"/>
          </a:xfrm>
          <a:custGeom>
            <a:avLst/>
            <a:gdLst/>
            <a:ahLst/>
            <a:cxnLst/>
            <a:rect r="r" b="b" t="t" l="l"/>
            <a:pathLst>
              <a:path h="3954256" w="8762894">
                <a:moveTo>
                  <a:pt x="0" y="0"/>
                </a:moveTo>
                <a:lnTo>
                  <a:pt x="8762894" y="0"/>
                </a:lnTo>
                <a:lnTo>
                  <a:pt x="8762894" y="3954256"/>
                </a:lnTo>
                <a:lnTo>
                  <a:pt x="0" y="3954256"/>
                </a:lnTo>
                <a:lnTo>
                  <a:pt x="0" y="0"/>
                </a:lnTo>
                <a:close/>
              </a:path>
            </a:pathLst>
          </a:custGeom>
          <a:blipFill>
            <a:blip r:embed="rId3"/>
            <a:stretch>
              <a:fillRect l="0" t="0" r="0" b="0"/>
            </a:stretch>
          </a:blipFill>
        </p:spPr>
      </p:sp>
      <p:sp>
        <p:nvSpPr>
          <p:cNvPr name="Freeform 4" id="4"/>
          <p:cNvSpPr/>
          <p:nvPr/>
        </p:nvSpPr>
        <p:spPr>
          <a:xfrm flipH="false" flipV="false" rot="0">
            <a:off x="15640369" y="0"/>
            <a:ext cx="4116125" cy="2320466"/>
          </a:xfrm>
          <a:custGeom>
            <a:avLst/>
            <a:gdLst/>
            <a:ahLst/>
            <a:cxnLst/>
            <a:rect r="r" b="b" t="t" l="l"/>
            <a:pathLst>
              <a:path h="2320466" w="4116125">
                <a:moveTo>
                  <a:pt x="0" y="0"/>
                </a:moveTo>
                <a:lnTo>
                  <a:pt x="4116125" y="0"/>
                </a:lnTo>
                <a:lnTo>
                  <a:pt x="4116125" y="2320466"/>
                </a:lnTo>
                <a:lnTo>
                  <a:pt x="0" y="23204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030831" y="216336"/>
            <a:ext cx="3348636" cy="1887793"/>
          </a:xfrm>
          <a:custGeom>
            <a:avLst/>
            <a:gdLst/>
            <a:ahLst/>
            <a:cxnLst/>
            <a:rect r="r" b="b" t="t" l="l"/>
            <a:pathLst>
              <a:path h="1887793" w="3348636">
                <a:moveTo>
                  <a:pt x="0" y="0"/>
                </a:moveTo>
                <a:lnTo>
                  <a:pt x="3348636" y="0"/>
                </a:lnTo>
                <a:lnTo>
                  <a:pt x="3348636" y="1887794"/>
                </a:lnTo>
                <a:lnTo>
                  <a:pt x="0" y="18877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647403" y="1690843"/>
            <a:ext cx="2349067" cy="1324287"/>
          </a:xfrm>
          <a:custGeom>
            <a:avLst/>
            <a:gdLst/>
            <a:ahLst/>
            <a:cxnLst/>
            <a:rect r="r" b="b" t="t" l="l"/>
            <a:pathLst>
              <a:path h="1324287" w="2349067">
                <a:moveTo>
                  <a:pt x="0" y="0"/>
                </a:moveTo>
                <a:lnTo>
                  <a:pt x="2349067" y="0"/>
                </a:lnTo>
                <a:lnTo>
                  <a:pt x="2349067" y="1324287"/>
                </a:lnTo>
                <a:lnTo>
                  <a:pt x="0" y="13242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201900" y="873048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0" y="7459"/>
            <a:ext cx="8182281" cy="3195319"/>
          </a:xfrm>
          <a:prstGeom prst="rect">
            <a:avLst/>
          </a:prstGeom>
        </p:spPr>
        <p:txBody>
          <a:bodyPr anchor="t" rtlCol="false" tIns="0" lIns="0" bIns="0" rIns="0">
            <a:spAutoFit/>
          </a:bodyPr>
          <a:lstStyle/>
          <a:p>
            <a:pPr algn="ctr">
              <a:lnSpc>
                <a:spcPts val="12880"/>
              </a:lnSpc>
            </a:pPr>
            <a:r>
              <a:rPr lang="en-US" sz="9200">
                <a:solidFill>
                  <a:srgbClr val="000000"/>
                </a:solidFill>
                <a:latin typeface="Boldoa"/>
              </a:rPr>
              <a:t>Produtos e serviços relacionados</a:t>
            </a:r>
          </a:p>
        </p:txBody>
      </p:sp>
      <p:sp>
        <p:nvSpPr>
          <p:cNvPr name="TextBox 9" id="9"/>
          <p:cNvSpPr txBox="true"/>
          <p:nvPr/>
        </p:nvSpPr>
        <p:spPr>
          <a:xfrm rot="0">
            <a:off x="234442" y="3088478"/>
            <a:ext cx="18053558" cy="7199707"/>
          </a:xfrm>
          <a:prstGeom prst="rect">
            <a:avLst/>
          </a:prstGeom>
        </p:spPr>
        <p:txBody>
          <a:bodyPr anchor="t" rtlCol="false" tIns="0" lIns="0" bIns="0" rIns="0">
            <a:spAutoFit/>
          </a:bodyPr>
          <a:lstStyle/>
          <a:p>
            <a:pPr algn="l">
              <a:lnSpc>
                <a:spcPts val="6300"/>
              </a:lnSpc>
            </a:pPr>
            <a:r>
              <a:rPr lang="en-US" sz="4500">
                <a:solidFill>
                  <a:srgbClr val="FFFFFF"/>
                </a:solidFill>
                <a:latin typeface="UKIJ Qolyazma Tuz"/>
              </a:rPr>
              <a:t>Google Cloud: é um espaço de computação em nuvem com ferramentas de gerenciamento criadas pela Google, o Cloud Run inclui diversas funções escalonáveis, ferramentas de segurança e pode implantar um código escrito em diversas linguagens de programação.</a:t>
            </a:r>
          </a:p>
          <a:p>
            <a:pPr algn="l">
              <a:lnSpc>
                <a:spcPts val="6300"/>
              </a:lnSpc>
            </a:pPr>
          </a:p>
          <a:p>
            <a:pPr algn="l">
              <a:lnSpc>
                <a:spcPts val="6300"/>
              </a:lnSpc>
            </a:pPr>
            <a:r>
              <a:rPr lang="en-US" sz="4500">
                <a:solidFill>
                  <a:srgbClr val="FFFFFF"/>
                </a:solidFill>
                <a:latin typeface="UKIJ Qolyazma Tuz"/>
              </a:rPr>
              <a:t>Microsoft Azure: uma plataforma de computação em nuvem executada pela Microsoft, a Azure inclui uma série de serviços desde aprendizagem de IA e máquinas até a análise, ferramentas de desenvolvimento, processamento de dados, entre outros.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2262"/>
          </a:xfrm>
          <a:custGeom>
            <a:avLst/>
            <a:gdLst/>
            <a:ahLst/>
            <a:cxnLst/>
            <a:rect r="r" b="b" t="t" l="l"/>
            <a:pathLst>
              <a:path h="12182262" w="18288000">
                <a:moveTo>
                  <a:pt x="0" y="0"/>
                </a:moveTo>
                <a:lnTo>
                  <a:pt x="18288000" y="0"/>
                </a:lnTo>
                <a:lnTo>
                  <a:pt x="18288000" y="12182262"/>
                </a:lnTo>
                <a:lnTo>
                  <a:pt x="0" y="12182262"/>
                </a:lnTo>
                <a:lnTo>
                  <a:pt x="0" y="0"/>
                </a:lnTo>
                <a:close/>
              </a:path>
            </a:pathLst>
          </a:custGeom>
          <a:blipFill>
            <a:blip r:embed="rId2"/>
            <a:stretch>
              <a:fillRect l="0" t="0" r="0" b="0"/>
            </a:stretch>
          </a:blipFill>
        </p:spPr>
      </p:sp>
      <p:sp>
        <p:nvSpPr>
          <p:cNvPr name="Freeform 3" id="3"/>
          <p:cNvSpPr/>
          <p:nvPr/>
        </p:nvSpPr>
        <p:spPr>
          <a:xfrm flipH="false" flipV="false" rot="0">
            <a:off x="1028700" y="1963521"/>
            <a:ext cx="12352120" cy="7294779"/>
          </a:xfrm>
          <a:custGeom>
            <a:avLst/>
            <a:gdLst/>
            <a:ahLst/>
            <a:cxnLst/>
            <a:rect r="r" b="b" t="t" l="l"/>
            <a:pathLst>
              <a:path h="7294779" w="12352120">
                <a:moveTo>
                  <a:pt x="0" y="0"/>
                </a:moveTo>
                <a:lnTo>
                  <a:pt x="12352120" y="0"/>
                </a:lnTo>
                <a:lnTo>
                  <a:pt x="12352120" y="7294779"/>
                </a:lnTo>
                <a:lnTo>
                  <a:pt x="0" y="7294779"/>
                </a:lnTo>
                <a:lnTo>
                  <a:pt x="0" y="0"/>
                </a:lnTo>
                <a:close/>
              </a:path>
            </a:pathLst>
          </a:custGeom>
          <a:blipFill>
            <a:blip r:embed="rId3"/>
            <a:stretch>
              <a:fillRect l="0" t="0" r="0" b="-12814"/>
            </a:stretch>
          </a:blipFill>
        </p:spPr>
      </p:sp>
      <p:sp>
        <p:nvSpPr>
          <p:cNvPr name="Freeform 4" id="4"/>
          <p:cNvSpPr/>
          <p:nvPr/>
        </p:nvSpPr>
        <p:spPr>
          <a:xfrm flipH="false" flipV="false" rot="-3177136">
            <a:off x="12441283" y="551076"/>
            <a:ext cx="1091114" cy="2824890"/>
          </a:xfrm>
          <a:custGeom>
            <a:avLst/>
            <a:gdLst/>
            <a:ahLst/>
            <a:cxnLst/>
            <a:rect r="r" b="b" t="t" l="l"/>
            <a:pathLst>
              <a:path h="2824890" w="1091114">
                <a:moveTo>
                  <a:pt x="0" y="0"/>
                </a:moveTo>
                <a:lnTo>
                  <a:pt x="1091113" y="0"/>
                </a:lnTo>
                <a:lnTo>
                  <a:pt x="1091113" y="2824890"/>
                </a:lnTo>
                <a:lnTo>
                  <a:pt x="0" y="2824890"/>
                </a:lnTo>
                <a:lnTo>
                  <a:pt x="0" y="0"/>
                </a:lnTo>
                <a:close/>
              </a:path>
            </a:pathLst>
          </a:custGeom>
          <a:blipFill>
            <a:blip r:embed="rId4"/>
            <a:stretch>
              <a:fillRect l="0" t="0" r="0" b="0"/>
            </a:stretch>
          </a:blipFill>
        </p:spPr>
      </p:sp>
      <p:sp>
        <p:nvSpPr>
          <p:cNvPr name="Freeform 5" id="5"/>
          <p:cNvSpPr/>
          <p:nvPr/>
        </p:nvSpPr>
        <p:spPr>
          <a:xfrm flipH="false" flipV="false" rot="-2700000">
            <a:off x="612881" y="7877987"/>
            <a:ext cx="831639" cy="2760626"/>
          </a:xfrm>
          <a:custGeom>
            <a:avLst/>
            <a:gdLst/>
            <a:ahLst/>
            <a:cxnLst/>
            <a:rect r="r" b="b" t="t" l="l"/>
            <a:pathLst>
              <a:path h="2760626" w="831639">
                <a:moveTo>
                  <a:pt x="0" y="0"/>
                </a:moveTo>
                <a:lnTo>
                  <a:pt x="831638" y="0"/>
                </a:lnTo>
                <a:lnTo>
                  <a:pt x="831638" y="2760626"/>
                </a:lnTo>
                <a:lnTo>
                  <a:pt x="0" y="2760626"/>
                </a:lnTo>
                <a:lnTo>
                  <a:pt x="0" y="0"/>
                </a:lnTo>
                <a:close/>
              </a:path>
            </a:pathLst>
          </a:custGeom>
          <a:blipFill>
            <a:blip r:embed="rId5"/>
            <a:stretch>
              <a:fillRect l="0" t="0" r="0" b="0"/>
            </a:stretch>
          </a:blipFill>
        </p:spPr>
      </p:sp>
      <p:sp>
        <p:nvSpPr>
          <p:cNvPr name="Freeform 6" id="6"/>
          <p:cNvSpPr/>
          <p:nvPr/>
        </p:nvSpPr>
        <p:spPr>
          <a:xfrm flipH="false" flipV="false" rot="0">
            <a:off x="14057554" y="1800672"/>
            <a:ext cx="2945506" cy="3314212"/>
          </a:xfrm>
          <a:custGeom>
            <a:avLst/>
            <a:gdLst/>
            <a:ahLst/>
            <a:cxnLst/>
            <a:rect r="r" b="b" t="t" l="l"/>
            <a:pathLst>
              <a:path h="3314212" w="2945506">
                <a:moveTo>
                  <a:pt x="0" y="0"/>
                </a:moveTo>
                <a:lnTo>
                  <a:pt x="2945506" y="0"/>
                </a:lnTo>
                <a:lnTo>
                  <a:pt x="2945506" y="3314212"/>
                </a:lnTo>
                <a:lnTo>
                  <a:pt x="0" y="33142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029473">
            <a:off x="14735396" y="8229600"/>
            <a:ext cx="5523221" cy="4114800"/>
          </a:xfrm>
          <a:custGeom>
            <a:avLst/>
            <a:gdLst/>
            <a:ahLst/>
            <a:cxnLst/>
            <a:rect r="r" b="b" t="t" l="l"/>
            <a:pathLst>
              <a:path h="4114800" w="5523221">
                <a:moveTo>
                  <a:pt x="0" y="0"/>
                </a:moveTo>
                <a:lnTo>
                  <a:pt x="5523221" y="0"/>
                </a:lnTo>
                <a:lnTo>
                  <a:pt x="552322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028700" y="396976"/>
            <a:ext cx="2551747"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Boldoa"/>
              </a:rPr>
              <a:t>Fontes</a:t>
            </a:r>
          </a:p>
        </p:txBody>
      </p:sp>
      <p:sp>
        <p:nvSpPr>
          <p:cNvPr name="TextBox 9" id="9"/>
          <p:cNvSpPr txBox="true"/>
          <p:nvPr/>
        </p:nvSpPr>
        <p:spPr>
          <a:xfrm rot="0">
            <a:off x="692119" y="1265514"/>
            <a:ext cx="12688701" cy="7660722"/>
          </a:xfrm>
          <a:prstGeom prst="rect">
            <a:avLst/>
          </a:prstGeom>
        </p:spPr>
        <p:txBody>
          <a:bodyPr anchor="t" rtlCol="false" tIns="0" lIns="0" bIns="0" rIns="0">
            <a:spAutoFit/>
          </a:bodyPr>
          <a:lstStyle/>
          <a:p>
            <a:pPr algn="l">
              <a:lnSpc>
                <a:spcPts val="5040"/>
              </a:lnSpc>
            </a:pPr>
          </a:p>
          <a:p>
            <a:pPr algn="l" marL="777248" indent="-388624" lvl="1">
              <a:lnSpc>
                <a:spcPts val="5040"/>
              </a:lnSpc>
              <a:buFont typeface="Arial"/>
              <a:buChar char="•"/>
            </a:pPr>
            <a:r>
              <a:rPr lang="en-US" sz="3600">
                <a:solidFill>
                  <a:srgbClr val="000000"/>
                </a:solidFill>
                <a:latin typeface="UKIJ Qolyazma Tuz"/>
              </a:rPr>
              <a:t>https://blog.vindi.com.br/platform-as-a-service-paas/</a:t>
            </a:r>
          </a:p>
          <a:p>
            <a:pPr algn="l" marL="777248" indent="-388624" lvl="1">
              <a:lnSpc>
                <a:spcPts val="5040"/>
              </a:lnSpc>
              <a:buFont typeface="Arial"/>
              <a:buChar char="•"/>
            </a:pPr>
            <a:r>
              <a:rPr lang="en-US" sz="3600">
                <a:solidFill>
                  <a:srgbClr val="000000"/>
                </a:solidFill>
                <a:latin typeface="UKIJ Qolyazma Tuz"/>
              </a:rPr>
              <a:t>https://cloud.google.com/learn/what-is-paas?hl=pt-br#section-5</a:t>
            </a:r>
          </a:p>
          <a:p>
            <a:pPr algn="l" marL="777248" indent="-388624" lvl="1">
              <a:lnSpc>
                <a:spcPts val="5040"/>
              </a:lnSpc>
              <a:buFont typeface="Arial"/>
              <a:buChar char="•"/>
            </a:pPr>
            <a:r>
              <a:rPr lang="en-US" sz="3600">
                <a:solidFill>
                  <a:srgbClr val="000000"/>
                </a:solidFill>
                <a:latin typeface="UKIJ Qolyazma Tuz"/>
              </a:rPr>
              <a:t>https://kinsta.com/pt/blog/o-que-e-paas/</a:t>
            </a:r>
          </a:p>
          <a:p>
            <a:pPr algn="l" marL="777248" indent="-388624" lvl="1">
              <a:lnSpc>
                <a:spcPts val="5040"/>
              </a:lnSpc>
              <a:buFont typeface="Arial"/>
              <a:buChar char="•"/>
            </a:pPr>
            <a:r>
              <a:rPr lang="en-US" sz="3600">
                <a:solidFill>
                  <a:srgbClr val="000000"/>
                </a:solidFill>
                <a:latin typeface="UKIJ Qolyazma Tuz"/>
              </a:rPr>
              <a:t>https://pt.wikipedia.org/wiki/Amazon_Web_Services</a:t>
            </a:r>
          </a:p>
          <a:p>
            <a:pPr algn="l" marL="777248" indent="-388624" lvl="1">
              <a:lnSpc>
                <a:spcPts val="5040"/>
              </a:lnSpc>
              <a:buFont typeface="Arial"/>
              <a:buChar char="•"/>
            </a:pPr>
            <a:r>
              <a:rPr lang="en-US" sz="3600">
                <a:solidFill>
                  <a:srgbClr val="000000"/>
                </a:solidFill>
                <a:latin typeface="UKIJ Qolyazma Tuz"/>
              </a:rPr>
              <a:t>https://en.wikipedia.org/wiki/IBM_Cloud</a:t>
            </a:r>
          </a:p>
          <a:p>
            <a:pPr algn="l" marL="777248" indent="-388624" lvl="1">
              <a:lnSpc>
                <a:spcPts val="5040"/>
              </a:lnSpc>
              <a:buFont typeface="Arial"/>
              <a:buChar char="•"/>
            </a:pPr>
            <a:r>
              <a:rPr lang="en-US" sz="3600">
                <a:solidFill>
                  <a:srgbClr val="000000"/>
                </a:solidFill>
                <a:latin typeface="UKIJ Qolyazma Tuz"/>
              </a:rPr>
              <a:t>https://pt.wikipedia.org/wiki/Google_Cloud_Platform</a:t>
            </a:r>
          </a:p>
          <a:p>
            <a:pPr algn="l" marL="777248" indent="-388624" lvl="1">
              <a:lnSpc>
                <a:spcPts val="5040"/>
              </a:lnSpc>
              <a:buFont typeface="Arial"/>
              <a:buChar char="•"/>
            </a:pPr>
            <a:r>
              <a:rPr lang="en-US" sz="3600">
                <a:solidFill>
                  <a:srgbClr val="000000"/>
                </a:solidFill>
                <a:latin typeface="UKIJ Qolyazma Tuz"/>
              </a:rPr>
              <a:t>https://cloud.google.com/run/docs/overview/what-is-cloud-run?hl=pt-br#:~:text=O%20Cloud%20Run%20%C3%A9%20uma,de%20cont%C3%AAiner%20com%20base%20nele.</a:t>
            </a:r>
          </a:p>
          <a:p>
            <a:pPr algn="l" marL="777248" indent="-388624" lvl="1">
              <a:lnSpc>
                <a:spcPts val="5040"/>
              </a:lnSpc>
              <a:buFont typeface="Arial"/>
              <a:buChar char="•"/>
            </a:pPr>
            <a:r>
              <a:rPr lang="en-US" sz="3600">
                <a:solidFill>
                  <a:srgbClr val="000000"/>
                </a:solidFill>
                <a:latin typeface="UKIJ Qolyazma Tuz"/>
              </a:rPr>
              <a:t>https://pt.wikipedia.org/wiki/Microsoft_Azure</a:t>
            </a:r>
          </a:p>
        </p:txBody>
      </p:sp>
      <p:sp>
        <p:nvSpPr>
          <p:cNvPr name="Freeform 10" id="10"/>
          <p:cNvSpPr/>
          <p:nvPr/>
        </p:nvSpPr>
        <p:spPr>
          <a:xfrm flipH="false" flipV="false" rot="0">
            <a:off x="3992991" y="148295"/>
            <a:ext cx="1175341" cy="1760810"/>
          </a:xfrm>
          <a:custGeom>
            <a:avLst/>
            <a:gdLst/>
            <a:ahLst/>
            <a:cxnLst/>
            <a:rect r="r" b="b" t="t" l="l"/>
            <a:pathLst>
              <a:path h="1760810" w="1175341">
                <a:moveTo>
                  <a:pt x="0" y="0"/>
                </a:moveTo>
                <a:lnTo>
                  <a:pt x="1175340" y="0"/>
                </a:lnTo>
                <a:lnTo>
                  <a:pt x="1175340" y="1760810"/>
                </a:lnTo>
                <a:lnTo>
                  <a:pt x="0" y="17608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2262"/>
          </a:xfrm>
          <a:custGeom>
            <a:avLst/>
            <a:gdLst/>
            <a:ahLst/>
            <a:cxnLst/>
            <a:rect r="r" b="b" t="t" l="l"/>
            <a:pathLst>
              <a:path h="12182262" w="18288000">
                <a:moveTo>
                  <a:pt x="0" y="0"/>
                </a:moveTo>
                <a:lnTo>
                  <a:pt x="18288000" y="0"/>
                </a:lnTo>
                <a:lnTo>
                  <a:pt x="18288000" y="12182262"/>
                </a:lnTo>
                <a:lnTo>
                  <a:pt x="0" y="12182262"/>
                </a:lnTo>
                <a:lnTo>
                  <a:pt x="0" y="0"/>
                </a:lnTo>
                <a:close/>
              </a:path>
            </a:pathLst>
          </a:custGeom>
          <a:blipFill>
            <a:blip r:embed="rId2"/>
            <a:stretch>
              <a:fillRect l="0" t="0" r="0" b="0"/>
            </a:stretch>
          </a:blipFill>
        </p:spPr>
      </p:sp>
      <p:sp>
        <p:nvSpPr>
          <p:cNvPr name="Freeform 3" id="3"/>
          <p:cNvSpPr/>
          <p:nvPr/>
        </p:nvSpPr>
        <p:spPr>
          <a:xfrm flipH="false" flipV="false" rot="0">
            <a:off x="0" y="1028700"/>
            <a:ext cx="18237341" cy="8229600"/>
          </a:xfrm>
          <a:custGeom>
            <a:avLst/>
            <a:gdLst/>
            <a:ahLst/>
            <a:cxnLst/>
            <a:rect r="r" b="b" t="t" l="l"/>
            <a:pathLst>
              <a:path h="8229600" w="18237341">
                <a:moveTo>
                  <a:pt x="0" y="0"/>
                </a:moveTo>
                <a:lnTo>
                  <a:pt x="18237341" y="0"/>
                </a:lnTo>
                <a:lnTo>
                  <a:pt x="18237341" y="8229600"/>
                </a:lnTo>
                <a:lnTo>
                  <a:pt x="0" y="8229600"/>
                </a:lnTo>
                <a:lnTo>
                  <a:pt x="0" y="0"/>
                </a:lnTo>
                <a:close/>
              </a:path>
            </a:pathLst>
          </a:custGeom>
          <a:blipFill>
            <a:blip r:embed="rId3"/>
            <a:stretch>
              <a:fillRect l="0" t="0" r="0" b="0"/>
            </a:stretch>
          </a:blipFill>
        </p:spPr>
      </p:sp>
      <p:sp>
        <p:nvSpPr>
          <p:cNvPr name="TextBox 4" id="4"/>
          <p:cNvSpPr txBox="true"/>
          <p:nvPr/>
        </p:nvSpPr>
        <p:spPr>
          <a:xfrm rot="0">
            <a:off x="2963507" y="2996557"/>
            <a:ext cx="12360987" cy="4074810"/>
          </a:xfrm>
          <a:prstGeom prst="rect">
            <a:avLst/>
          </a:prstGeom>
        </p:spPr>
        <p:txBody>
          <a:bodyPr anchor="t" rtlCol="false" tIns="0" lIns="0" bIns="0" rIns="0">
            <a:spAutoFit/>
          </a:bodyPr>
          <a:lstStyle/>
          <a:p>
            <a:pPr algn="ctr">
              <a:lnSpc>
                <a:spcPts val="16379"/>
              </a:lnSpc>
            </a:pPr>
            <a:r>
              <a:rPr lang="en-US" sz="11699">
                <a:solidFill>
                  <a:srgbClr val="000000"/>
                </a:solidFill>
                <a:latin typeface="Boldoa"/>
              </a:rPr>
              <a:t>Muito obrigada(o) pela atenção de todos!!</a:t>
            </a:r>
          </a:p>
        </p:txBody>
      </p:sp>
      <p:sp>
        <p:nvSpPr>
          <p:cNvPr name="Freeform 5" id="5"/>
          <p:cNvSpPr/>
          <p:nvPr/>
        </p:nvSpPr>
        <p:spPr>
          <a:xfrm flipH="false" flipV="false" rot="-8206117">
            <a:off x="1684802" y="2213442"/>
            <a:ext cx="1860376" cy="2652942"/>
          </a:xfrm>
          <a:custGeom>
            <a:avLst/>
            <a:gdLst/>
            <a:ahLst/>
            <a:cxnLst/>
            <a:rect r="r" b="b" t="t" l="l"/>
            <a:pathLst>
              <a:path h="2652942" w="1860376">
                <a:moveTo>
                  <a:pt x="0" y="0"/>
                </a:moveTo>
                <a:lnTo>
                  <a:pt x="1860376" y="0"/>
                </a:lnTo>
                <a:lnTo>
                  <a:pt x="1860376" y="2652942"/>
                </a:lnTo>
                <a:lnTo>
                  <a:pt x="0" y="26529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359142" y="5532822"/>
            <a:ext cx="2900158" cy="3077091"/>
          </a:xfrm>
          <a:custGeom>
            <a:avLst/>
            <a:gdLst/>
            <a:ahLst/>
            <a:cxnLst/>
            <a:rect r="r" b="b" t="t" l="l"/>
            <a:pathLst>
              <a:path h="3077091" w="2900158">
                <a:moveTo>
                  <a:pt x="0" y="0"/>
                </a:moveTo>
                <a:lnTo>
                  <a:pt x="2900158" y="0"/>
                </a:lnTo>
                <a:lnTo>
                  <a:pt x="2900158" y="3077091"/>
                </a:lnTo>
                <a:lnTo>
                  <a:pt x="0" y="30770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2262"/>
          </a:xfrm>
          <a:custGeom>
            <a:avLst/>
            <a:gdLst/>
            <a:ahLst/>
            <a:cxnLst/>
            <a:rect r="r" b="b" t="t" l="l"/>
            <a:pathLst>
              <a:path h="12182262" w="18288000">
                <a:moveTo>
                  <a:pt x="0" y="0"/>
                </a:moveTo>
                <a:lnTo>
                  <a:pt x="18288000" y="0"/>
                </a:lnTo>
                <a:lnTo>
                  <a:pt x="18288000" y="12182262"/>
                </a:lnTo>
                <a:lnTo>
                  <a:pt x="0" y="12182262"/>
                </a:lnTo>
                <a:lnTo>
                  <a:pt x="0" y="0"/>
                </a:lnTo>
                <a:close/>
              </a:path>
            </a:pathLst>
          </a:custGeom>
          <a:blipFill>
            <a:blip r:embed="rId2"/>
            <a:stretch>
              <a:fillRect l="0" t="0" r="0" b="0"/>
            </a:stretch>
          </a:blipFill>
        </p:spPr>
      </p:sp>
      <p:sp>
        <p:nvSpPr>
          <p:cNvPr name="Freeform 3" id="3"/>
          <p:cNvSpPr/>
          <p:nvPr/>
        </p:nvSpPr>
        <p:spPr>
          <a:xfrm flipH="false" flipV="false" rot="0">
            <a:off x="14258925" y="-640321"/>
            <a:ext cx="4029075" cy="4114800"/>
          </a:xfrm>
          <a:custGeom>
            <a:avLst/>
            <a:gdLst/>
            <a:ahLst/>
            <a:cxnLst/>
            <a:rect r="r" b="b" t="t" l="l"/>
            <a:pathLst>
              <a:path h="4114800" w="4029075">
                <a:moveTo>
                  <a:pt x="0" y="0"/>
                </a:moveTo>
                <a:lnTo>
                  <a:pt x="4029075" y="0"/>
                </a:lnTo>
                <a:lnTo>
                  <a:pt x="402907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2876888" y="6658802"/>
            <a:ext cx="6349021" cy="4232681"/>
          </a:xfrm>
          <a:custGeom>
            <a:avLst/>
            <a:gdLst/>
            <a:ahLst/>
            <a:cxnLst/>
            <a:rect r="r" b="b" t="t" l="l"/>
            <a:pathLst>
              <a:path h="4232681" w="6349021">
                <a:moveTo>
                  <a:pt x="6349021" y="0"/>
                </a:moveTo>
                <a:lnTo>
                  <a:pt x="0" y="0"/>
                </a:lnTo>
                <a:lnTo>
                  <a:pt x="0" y="4232681"/>
                </a:lnTo>
                <a:lnTo>
                  <a:pt x="6349021" y="4232681"/>
                </a:lnTo>
                <a:lnTo>
                  <a:pt x="6349021" y="0"/>
                </a:lnTo>
                <a:close/>
              </a:path>
            </a:pathLst>
          </a:custGeom>
          <a:blipFill>
            <a:blip r:embed="rId5"/>
            <a:stretch>
              <a:fillRect l="0" t="0" r="0" b="0"/>
            </a:stretch>
          </a:blipFill>
        </p:spPr>
      </p:sp>
      <p:sp>
        <p:nvSpPr>
          <p:cNvPr name="Freeform 5" id="5"/>
          <p:cNvSpPr/>
          <p:nvPr/>
        </p:nvSpPr>
        <p:spPr>
          <a:xfrm flipH="false" flipV="false" rot="0">
            <a:off x="0" y="229925"/>
            <a:ext cx="8804281" cy="2751338"/>
          </a:xfrm>
          <a:custGeom>
            <a:avLst/>
            <a:gdLst/>
            <a:ahLst/>
            <a:cxnLst/>
            <a:rect r="r" b="b" t="t" l="l"/>
            <a:pathLst>
              <a:path h="2751338" w="8804281">
                <a:moveTo>
                  <a:pt x="0" y="0"/>
                </a:moveTo>
                <a:lnTo>
                  <a:pt x="8804281" y="0"/>
                </a:lnTo>
                <a:lnTo>
                  <a:pt x="8804281" y="2751337"/>
                </a:lnTo>
                <a:lnTo>
                  <a:pt x="0" y="2751337"/>
                </a:lnTo>
                <a:lnTo>
                  <a:pt x="0" y="0"/>
                </a:lnTo>
                <a:close/>
              </a:path>
            </a:pathLst>
          </a:custGeom>
          <a:blipFill>
            <a:blip r:embed="rId6"/>
            <a:stretch>
              <a:fillRect l="0" t="0" r="0" b="0"/>
            </a:stretch>
          </a:blipFill>
        </p:spPr>
      </p:sp>
      <p:sp>
        <p:nvSpPr>
          <p:cNvPr name="Freeform 6" id="6"/>
          <p:cNvSpPr/>
          <p:nvPr/>
        </p:nvSpPr>
        <p:spPr>
          <a:xfrm flipH="false" flipV="false" rot="-944679">
            <a:off x="-220797" y="170746"/>
            <a:ext cx="2498993" cy="924627"/>
          </a:xfrm>
          <a:custGeom>
            <a:avLst/>
            <a:gdLst/>
            <a:ahLst/>
            <a:cxnLst/>
            <a:rect r="r" b="b" t="t" l="l"/>
            <a:pathLst>
              <a:path h="924627" w="2498993">
                <a:moveTo>
                  <a:pt x="0" y="0"/>
                </a:moveTo>
                <a:lnTo>
                  <a:pt x="2498994" y="0"/>
                </a:lnTo>
                <a:lnTo>
                  <a:pt x="2498994" y="924627"/>
                </a:lnTo>
                <a:lnTo>
                  <a:pt x="0" y="924627"/>
                </a:lnTo>
                <a:lnTo>
                  <a:pt x="0" y="0"/>
                </a:lnTo>
                <a:close/>
              </a:path>
            </a:pathLst>
          </a:custGeom>
          <a:blipFill>
            <a:blip r:embed="rId7"/>
            <a:stretch>
              <a:fillRect l="0" t="0" r="0" b="0"/>
            </a:stretch>
          </a:blipFill>
        </p:spPr>
      </p:sp>
      <p:sp>
        <p:nvSpPr>
          <p:cNvPr name="Freeform 7" id="7"/>
          <p:cNvSpPr/>
          <p:nvPr/>
        </p:nvSpPr>
        <p:spPr>
          <a:xfrm flipH="true" flipV="false" rot="0">
            <a:off x="9831515" y="1792192"/>
            <a:ext cx="8858591" cy="8494808"/>
          </a:xfrm>
          <a:custGeom>
            <a:avLst/>
            <a:gdLst/>
            <a:ahLst/>
            <a:cxnLst/>
            <a:rect r="r" b="b" t="t" l="l"/>
            <a:pathLst>
              <a:path h="8494808" w="8858591">
                <a:moveTo>
                  <a:pt x="8858591" y="0"/>
                </a:moveTo>
                <a:lnTo>
                  <a:pt x="0" y="0"/>
                </a:lnTo>
                <a:lnTo>
                  <a:pt x="0" y="8494808"/>
                </a:lnTo>
                <a:lnTo>
                  <a:pt x="8858591" y="8494808"/>
                </a:lnTo>
                <a:lnTo>
                  <a:pt x="8858591" y="0"/>
                </a:lnTo>
                <a:close/>
              </a:path>
            </a:pathLst>
          </a:custGeom>
          <a:blipFill>
            <a:blip r:embed="rId8"/>
            <a:stretch>
              <a:fillRect l="-110095" t="-32696" r="-92118" b="-44578"/>
            </a:stretch>
          </a:blipFill>
        </p:spPr>
      </p:sp>
      <p:sp>
        <p:nvSpPr>
          <p:cNvPr name="TextBox 8" id="8"/>
          <p:cNvSpPr txBox="true"/>
          <p:nvPr/>
        </p:nvSpPr>
        <p:spPr>
          <a:xfrm rot="0">
            <a:off x="1681261" y="461610"/>
            <a:ext cx="2915126"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Boldoa"/>
              </a:rPr>
              <a:t>Hístoria</a:t>
            </a:r>
          </a:p>
        </p:txBody>
      </p:sp>
      <p:sp>
        <p:nvSpPr>
          <p:cNvPr name="TextBox 9" id="9"/>
          <p:cNvSpPr txBox="true"/>
          <p:nvPr/>
        </p:nvSpPr>
        <p:spPr>
          <a:xfrm rot="0">
            <a:off x="297623" y="1491293"/>
            <a:ext cx="12384550" cy="7283849"/>
          </a:xfrm>
          <a:prstGeom prst="rect">
            <a:avLst/>
          </a:prstGeom>
        </p:spPr>
        <p:txBody>
          <a:bodyPr anchor="t" rtlCol="false" tIns="0" lIns="0" bIns="0" rIns="0">
            <a:spAutoFit/>
          </a:bodyPr>
          <a:lstStyle/>
          <a:p>
            <a:pPr algn="l">
              <a:lnSpc>
                <a:spcPts val="6440"/>
              </a:lnSpc>
            </a:pPr>
          </a:p>
          <a:p>
            <a:pPr algn="l">
              <a:lnSpc>
                <a:spcPts val="6440"/>
              </a:lnSpc>
            </a:pPr>
            <a:r>
              <a:rPr lang="en-US" sz="4600">
                <a:solidFill>
                  <a:srgbClr val="FFFFFF"/>
                </a:solidFill>
                <a:latin typeface="UKIJ Qolyazma Tuz"/>
              </a:rPr>
              <a:t>origem do PaaS se deu no início dos anos 2000.Foi quando as empresas começaram a buscar maneiras mais eficientes e econômicas de desenvolver e lançar aplicações. Desde então, se tornou peça fundamental na transformação digital, permitindo que negócios  acelerassem o desenvolvimento de novas aplicações, melhorando a colaboração entre as equipes e reduzindo os custos operacionais.</a:t>
            </a:r>
          </a:p>
        </p:txBody>
      </p:sp>
      <p:sp>
        <p:nvSpPr>
          <p:cNvPr name="Freeform 10" id="10"/>
          <p:cNvSpPr/>
          <p:nvPr/>
        </p:nvSpPr>
        <p:spPr>
          <a:xfrm flipH="false" flipV="false" rot="0">
            <a:off x="10229850" y="-1424340"/>
            <a:ext cx="4029075" cy="4114800"/>
          </a:xfrm>
          <a:custGeom>
            <a:avLst/>
            <a:gdLst/>
            <a:ahLst/>
            <a:cxnLst/>
            <a:rect r="r" b="b" t="t" l="l"/>
            <a:pathLst>
              <a:path h="4114800" w="4029075">
                <a:moveTo>
                  <a:pt x="0" y="0"/>
                </a:moveTo>
                <a:lnTo>
                  <a:pt x="4029075" y="0"/>
                </a:lnTo>
                <a:lnTo>
                  <a:pt x="402907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2262"/>
          </a:xfrm>
          <a:custGeom>
            <a:avLst/>
            <a:gdLst/>
            <a:ahLst/>
            <a:cxnLst/>
            <a:rect r="r" b="b" t="t" l="l"/>
            <a:pathLst>
              <a:path h="12182262" w="18288000">
                <a:moveTo>
                  <a:pt x="0" y="0"/>
                </a:moveTo>
                <a:lnTo>
                  <a:pt x="18288000" y="0"/>
                </a:lnTo>
                <a:lnTo>
                  <a:pt x="18288000" y="12182262"/>
                </a:lnTo>
                <a:lnTo>
                  <a:pt x="0" y="12182262"/>
                </a:lnTo>
                <a:lnTo>
                  <a:pt x="0" y="0"/>
                </a:lnTo>
                <a:close/>
              </a:path>
            </a:pathLst>
          </a:custGeom>
          <a:blipFill>
            <a:blip r:embed="rId2"/>
            <a:stretch>
              <a:fillRect l="0" t="0" r="0" b="0"/>
            </a:stretch>
          </a:blipFill>
        </p:spPr>
      </p:sp>
      <p:sp>
        <p:nvSpPr>
          <p:cNvPr name="Freeform 3" id="3"/>
          <p:cNvSpPr/>
          <p:nvPr/>
        </p:nvSpPr>
        <p:spPr>
          <a:xfrm flipH="false" flipV="false" rot="0">
            <a:off x="209583" y="1343609"/>
            <a:ext cx="9824110" cy="7027789"/>
          </a:xfrm>
          <a:custGeom>
            <a:avLst/>
            <a:gdLst/>
            <a:ahLst/>
            <a:cxnLst/>
            <a:rect r="r" b="b" t="t" l="l"/>
            <a:pathLst>
              <a:path h="7027789" w="9824110">
                <a:moveTo>
                  <a:pt x="0" y="0"/>
                </a:moveTo>
                <a:lnTo>
                  <a:pt x="9824110" y="0"/>
                </a:lnTo>
                <a:lnTo>
                  <a:pt x="9824110" y="7027789"/>
                </a:lnTo>
                <a:lnTo>
                  <a:pt x="0" y="7027789"/>
                </a:lnTo>
                <a:lnTo>
                  <a:pt x="0" y="0"/>
                </a:lnTo>
                <a:close/>
              </a:path>
            </a:pathLst>
          </a:custGeom>
          <a:blipFill>
            <a:blip r:embed="rId3"/>
            <a:stretch>
              <a:fillRect l="0" t="0" r="0" b="0"/>
            </a:stretch>
          </a:blipFill>
        </p:spPr>
      </p:sp>
      <p:sp>
        <p:nvSpPr>
          <p:cNvPr name="Freeform 4" id="4"/>
          <p:cNvSpPr/>
          <p:nvPr/>
        </p:nvSpPr>
        <p:spPr>
          <a:xfrm flipH="false" flipV="false" rot="-1358014">
            <a:off x="286787" y="1696031"/>
            <a:ext cx="2268848" cy="852709"/>
          </a:xfrm>
          <a:custGeom>
            <a:avLst/>
            <a:gdLst/>
            <a:ahLst/>
            <a:cxnLst/>
            <a:rect r="r" b="b" t="t" l="l"/>
            <a:pathLst>
              <a:path h="852709" w="2268848">
                <a:moveTo>
                  <a:pt x="0" y="0"/>
                </a:moveTo>
                <a:lnTo>
                  <a:pt x="2268848" y="0"/>
                </a:lnTo>
                <a:lnTo>
                  <a:pt x="2268848" y="852708"/>
                </a:lnTo>
                <a:lnTo>
                  <a:pt x="0" y="852708"/>
                </a:lnTo>
                <a:lnTo>
                  <a:pt x="0" y="0"/>
                </a:lnTo>
                <a:close/>
              </a:path>
            </a:pathLst>
          </a:custGeom>
          <a:blipFill>
            <a:blip r:embed="rId4"/>
            <a:stretch>
              <a:fillRect l="0" t="0" r="0" b="0"/>
            </a:stretch>
          </a:blipFill>
        </p:spPr>
      </p:sp>
      <p:sp>
        <p:nvSpPr>
          <p:cNvPr name="Freeform 5" id="5"/>
          <p:cNvSpPr/>
          <p:nvPr/>
        </p:nvSpPr>
        <p:spPr>
          <a:xfrm flipH="false" flipV="false" rot="0">
            <a:off x="209583" y="8211820"/>
            <a:ext cx="2083806" cy="2049076"/>
          </a:xfrm>
          <a:custGeom>
            <a:avLst/>
            <a:gdLst/>
            <a:ahLst/>
            <a:cxnLst/>
            <a:rect r="r" b="b" t="t" l="l"/>
            <a:pathLst>
              <a:path h="2049076" w="2083806">
                <a:moveTo>
                  <a:pt x="0" y="0"/>
                </a:moveTo>
                <a:lnTo>
                  <a:pt x="2083806" y="0"/>
                </a:lnTo>
                <a:lnTo>
                  <a:pt x="2083806" y="2049076"/>
                </a:lnTo>
                <a:lnTo>
                  <a:pt x="0" y="2049076"/>
                </a:lnTo>
                <a:lnTo>
                  <a:pt x="0" y="0"/>
                </a:lnTo>
                <a:close/>
              </a:path>
            </a:pathLst>
          </a:custGeom>
          <a:blipFill>
            <a:blip r:embed="rId5"/>
            <a:stretch>
              <a:fillRect l="0" t="0" r="0" b="0"/>
            </a:stretch>
          </a:blipFill>
        </p:spPr>
      </p:sp>
      <p:sp>
        <p:nvSpPr>
          <p:cNvPr name="Freeform 6" id="6"/>
          <p:cNvSpPr/>
          <p:nvPr/>
        </p:nvSpPr>
        <p:spPr>
          <a:xfrm flipH="false" flipV="false" rot="0">
            <a:off x="2513860" y="7863426"/>
            <a:ext cx="1665355" cy="1637599"/>
          </a:xfrm>
          <a:custGeom>
            <a:avLst/>
            <a:gdLst/>
            <a:ahLst/>
            <a:cxnLst/>
            <a:rect r="r" b="b" t="t" l="l"/>
            <a:pathLst>
              <a:path h="1637599" w="1665355">
                <a:moveTo>
                  <a:pt x="0" y="0"/>
                </a:moveTo>
                <a:lnTo>
                  <a:pt x="1665355" y="0"/>
                </a:lnTo>
                <a:lnTo>
                  <a:pt x="1665355" y="1637599"/>
                </a:lnTo>
                <a:lnTo>
                  <a:pt x="0" y="1637599"/>
                </a:lnTo>
                <a:lnTo>
                  <a:pt x="0" y="0"/>
                </a:lnTo>
                <a:close/>
              </a:path>
            </a:pathLst>
          </a:custGeom>
          <a:blipFill>
            <a:blip r:embed="rId5"/>
            <a:stretch>
              <a:fillRect l="0" t="0" r="0" b="0"/>
            </a:stretch>
          </a:blipFill>
        </p:spPr>
      </p:sp>
      <p:sp>
        <p:nvSpPr>
          <p:cNvPr name="Freeform 7" id="7"/>
          <p:cNvSpPr/>
          <p:nvPr/>
        </p:nvSpPr>
        <p:spPr>
          <a:xfrm flipH="false" flipV="false" rot="-1101925">
            <a:off x="8085737" y="7245720"/>
            <a:ext cx="2116527" cy="540596"/>
          </a:xfrm>
          <a:custGeom>
            <a:avLst/>
            <a:gdLst/>
            <a:ahLst/>
            <a:cxnLst/>
            <a:rect r="r" b="b" t="t" l="l"/>
            <a:pathLst>
              <a:path h="540596" w="2116527">
                <a:moveTo>
                  <a:pt x="0" y="0"/>
                </a:moveTo>
                <a:lnTo>
                  <a:pt x="2116526" y="0"/>
                </a:lnTo>
                <a:lnTo>
                  <a:pt x="2116526" y="540596"/>
                </a:lnTo>
                <a:lnTo>
                  <a:pt x="0" y="540596"/>
                </a:lnTo>
                <a:lnTo>
                  <a:pt x="0" y="0"/>
                </a:lnTo>
                <a:close/>
              </a:path>
            </a:pathLst>
          </a:custGeom>
          <a:blipFill>
            <a:blip r:embed="rId6"/>
            <a:stretch>
              <a:fillRect l="0" t="0" r="0" b="0"/>
            </a:stretch>
          </a:blipFill>
        </p:spPr>
      </p:sp>
      <p:sp>
        <p:nvSpPr>
          <p:cNvPr name="Freeform 8" id="8"/>
          <p:cNvSpPr/>
          <p:nvPr/>
        </p:nvSpPr>
        <p:spPr>
          <a:xfrm flipH="false" flipV="false" rot="0">
            <a:off x="12673985" y="-478895"/>
            <a:ext cx="6480015" cy="3645008"/>
          </a:xfrm>
          <a:custGeom>
            <a:avLst/>
            <a:gdLst/>
            <a:ahLst/>
            <a:cxnLst/>
            <a:rect r="r" b="b" t="t" l="l"/>
            <a:pathLst>
              <a:path h="3645008" w="6480015">
                <a:moveTo>
                  <a:pt x="0" y="0"/>
                </a:moveTo>
                <a:lnTo>
                  <a:pt x="6480014" y="0"/>
                </a:lnTo>
                <a:lnTo>
                  <a:pt x="6480014" y="3645008"/>
                </a:lnTo>
                <a:lnTo>
                  <a:pt x="0" y="3645008"/>
                </a:lnTo>
                <a:lnTo>
                  <a:pt x="0" y="0"/>
                </a:lnTo>
                <a:close/>
              </a:path>
            </a:pathLst>
          </a:custGeom>
          <a:blipFill>
            <a:blip r:embed="rId7"/>
            <a:stretch>
              <a:fillRect l="0" t="0" r="0" b="0"/>
            </a:stretch>
          </a:blipFill>
        </p:spPr>
      </p:sp>
      <p:sp>
        <p:nvSpPr>
          <p:cNvPr name="Freeform 9" id="9"/>
          <p:cNvSpPr/>
          <p:nvPr/>
        </p:nvSpPr>
        <p:spPr>
          <a:xfrm flipH="false" flipV="false" rot="0">
            <a:off x="8307236" y="1343609"/>
            <a:ext cx="7866735" cy="4425038"/>
          </a:xfrm>
          <a:custGeom>
            <a:avLst/>
            <a:gdLst/>
            <a:ahLst/>
            <a:cxnLst/>
            <a:rect r="r" b="b" t="t" l="l"/>
            <a:pathLst>
              <a:path h="4425038" w="7866735">
                <a:moveTo>
                  <a:pt x="0" y="0"/>
                </a:moveTo>
                <a:lnTo>
                  <a:pt x="7866734" y="0"/>
                </a:lnTo>
                <a:lnTo>
                  <a:pt x="7866734" y="4425038"/>
                </a:lnTo>
                <a:lnTo>
                  <a:pt x="0" y="4425038"/>
                </a:lnTo>
                <a:lnTo>
                  <a:pt x="0" y="0"/>
                </a:lnTo>
                <a:close/>
              </a:path>
            </a:pathLst>
          </a:custGeom>
          <a:blipFill>
            <a:blip r:embed="rId8"/>
            <a:stretch>
              <a:fillRect l="0" t="0" r="0" b="0"/>
            </a:stretch>
          </a:blipFill>
        </p:spPr>
      </p:sp>
      <p:sp>
        <p:nvSpPr>
          <p:cNvPr name="Freeform 10" id="10"/>
          <p:cNvSpPr/>
          <p:nvPr/>
        </p:nvSpPr>
        <p:spPr>
          <a:xfrm flipH="false" flipV="false" rot="0">
            <a:off x="11135874" y="2422049"/>
            <a:ext cx="10292926" cy="5789771"/>
          </a:xfrm>
          <a:custGeom>
            <a:avLst/>
            <a:gdLst/>
            <a:ahLst/>
            <a:cxnLst/>
            <a:rect r="r" b="b" t="t" l="l"/>
            <a:pathLst>
              <a:path h="5789771" w="10292926">
                <a:moveTo>
                  <a:pt x="0" y="0"/>
                </a:moveTo>
                <a:lnTo>
                  <a:pt x="10292926" y="0"/>
                </a:lnTo>
                <a:lnTo>
                  <a:pt x="10292926" y="5789771"/>
                </a:lnTo>
                <a:lnTo>
                  <a:pt x="0" y="5789771"/>
                </a:lnTo>
                <a:lnTo>
                  <a:pt x="0" y="0"/>
                </a:lnTo>
                <a:close/>
              </a:path>
            </a:pathLst>
          </a:custGeom>
          <a:blipFill>
            <a:blip r:embed="rId9"/>
            <a:stretch>
              <a:fillRect l="0" t="0" r="0" b="0"/>
            </a:stretch>
          </a:blipFill>
        </p:spPr>
      </p:sp>
      <p:sp>
        <p:nvSpPr>
          <p:cNvPr name="Freeform 11" id="11"/>
          <p:cNvSpPr/>
          <p:nvPr/>
        </p:nvSpPr>
        <p:spPr>
          <a:xfrm flipH="false" flipV="false" rot="0">
            <a:off x="6975090" y="5316934"/>
            <a:ext cx="10670471" cy="6002140"/>
          </a:xfrm>
          <a:custGeom>
            <a:avLst/>
            <a:gdLst/>
            <a:ahLst/>
            <a:cxnLst/>
            <a:rect r="r" b="b" t="t" l="l"/>
            <a:pathLst>
              <a:path h="6002140" w="10670471">
                <a:moveTo>
                  <a:pt x="0" y="0"/>
                </a:moveTo>
                <a:lnTo>
                  <a:pt x="10670471" y="0"/>
                </a:lnTo>
                <a:lnTo>
                  <a:pt x="10670471" y="6002140"/>
                </a:lnTo>
                <a:lnTo>
                  <a:pt x="0" y="6002140"/>
                </a:lnTo>
                <a:lnTo>
                  <a:pt x="0" y="0"/>
                </a:lnTo>
                <a:close/>
              </a:path>
            </a:pathLst>
          </a:custGeom>
          <a:blipFill>
            <a:blip r:embed="rId10"/>
            <a:stretch>
              <a:fillRect l="0" t="0" r="0" b="0"/>
            </a:stretch>
          </a:blipFill>
        </p:spPr>
      </p:sp>
      <p:sp>
        <p:nvSpPr>
          <p:cNvPr name="Freeform 12" id="12"/>
          <p:cNvSpPr/>
          <p:nvPr/>
        </p:nvSpPr>
        <p:spPr>
          <a:xfrm flipH="false" flipV="false" rot="0">
            <a:off x="8489873" y="707326"/>
            <a:ext cx="3087641" cy="1018922"/>
          </a:xfrm>
          <a:custGeom>
            <a:avLst/>
            <a:gdLst/>
            <a:ahLst/>
            <a:cxnLst/>
            <a:rect r="r" b="b" t="t" l="l"/>
            <a:pathLst>
              <a:path h="1018922" w="3087641">
                <a:moveTo>
                  <a:pt x="0" y="0"/>
                </a:moveTo>
                <a:lnTo>
                  <a:pt x="3087641" y="0"/>
                </a:lnTo>
                <a:lnTo>
                  <a:pt x="3087641" y="1018921"/>
                </a:lnTo>
                <a:lnTo>
                  <a:pt x="0" y="101892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3496798" y="159703"/>
            <a:ext cx="347829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Boldoa"/>
              </a:rPr>
              <a:t>O que é?</a:t>
            </a:r>
          </a:p>
        </p:txBody>
      </p:sp>
      <p:sp>
        <p:nvSpPr>
          <p:cNvPr name="TextBox 14" id="14"/>
          <p:cNvSpPr txBox="true"/>
          <p:nvPr/>
        </p:nvSpPr>
        <p:spPr>
          <a:xfrm rot="0">
            <a:off x="883041" y="2326799"/>
            <a:ext cx="8705806" cy="4927599"/>
          </a:xfrm>
          <a:prstGeom prst="rect">
            <a:avLst/>
          </a:prstGeom>
        </p:spPr>
        <p:txBody>
          <a:bodyPr anchor="t" rtlCol="false" tIns="0" lIns="0" bIns="0" rIns="0">
            <a:spAutoFit/>
          </a:bodyPr>
          <a:lstStyle/>
          <a:p>
            <a:pPr algn="ctr">
              <a:lnSpc>
                <a:spcPts val="5600"/>
              </a:lnSpc>
            </a:pPr>
            <a:r>
              <a:rPr lang="en-US" sz="4000">
                <a:solidFill>
                  <a:srgbClr val="000000"/>
                </a:solidFill>
                <a:latin typeface="UKIJ Qolyazma Tuz"/>
              </a:rPr>
              <a:t> O PaaS (plataforma como serviço) é um ambiente de desenvolvimento e implantação completo na nuvem, com recursos que permitem a você fornecer tudo, desde aplicativos simples baseados em nuvem até sofisticados aplicativos empresariais habilitados para a nuvem.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2262"/>
          </a:xfrm>
          <a:custGeom>
            <a:avLst/>
            <a:gdLst/>
            <a:ahLst/>
            <a:cxnLst/>
            <a:rect r="r" b="b" t="t" l="l"/>
            <a:pathLst>
              <a:path h="12182262" w="18288000">
                <a:moveTo>
                  <a:pt x="0" y="0"/>
                </a:moveTo>
                <a:lnTo>
                  <a:pt x="18288000" y="0"/>
                </a:lnTo>
                <a:lnTo>
                  <a:pt x="18288000" y="12182262"/>
                </a:lnTo>
                <a:lnTo>
                  <a:pt x="0" y="12182262"/>
                </a:lnTo>
                <a:lnTo>
                  <a:pt x="0" y="0"/>
                </a:lnTo>
                <a:close/>
              </a:path>
            </a:pathLst>
          </a:custGeom>
          <a:blipFill>
            <a:blip r:embed="rId2"/>
            <a:stretch>
              <a:fillRect l="0" t="0" r="0" b="0"/>
            </a:stretch>
          </a:blipFill>
        </p:spPr>
      </p:sp>
      <p:sp>
        <p:nvSpPr>
          <p:cNvPr name="Freeform 3" id="3"/>
          <p:cNvSpPr/>
          <p:nvPr/>
        </p:nvSpPr>
        <p:spPr>
          <a:xfrm flipH="false" flipV="false" rot="0">
            <a:off x="421377" y="410779"/>
            <a:ext cx="7598577" cy="2820972"/>
          </a:xfrm>
          <a:custGeom>
            <a:avLst/>
            <a:gdLst/>
            <a:ahLst/>
            <a:cxnLst/>
            <a:rect r="r" b="b" t="t" l="l"/>
            <a:pathLst>
              <a:path h="2820972" w="7598577">
                <a:moveTo>
                  <a:pt x="0" y="0"/>
                </a:moveTo>
                <a:lnTo>
                  <a:pt x="7598577" y="0"/>
                </a:lnTo>
                <a:lnTo>
                  <a:pt x="7598577" y="2820972"/>
                </a:lnTo>
                <a:lnTo>
                  <a:pt x="0" y="2820972"/>
                </a:lnTo>
                <a:lnTo>
                  <a:pt x="0" y="0"/>
                </a:lnTo>
                <a:close/>
              </a:path>
            </a:pathLst>
          </a:custGeom>
          <a:blipFill>
            <a:blip r:embed="rId3"/>
            <a:stretch>
              <a:fillRect l="0" t="0" r="0" b="0"/>
            </a:stretch>
          </a:blipFill>
        </p:spPr>
      </p:sp>
      <p:sp>
        <p:nvSpPr>
          <p:cNvPr name="Freeform 4" id="4"/>
          <p:cNvSpPr/>
          <p:nvPr/>
        </p:nvSpPr>
        <p:spPr>
          <a:xfrm flipH="false" flipV="false" rot="-5521030">
            <a:off x="3370325" y="416889"/>
            <a:ext cx="1252806" cy="404030"/>
          </a:xfrm>
          <a:custGeom>
            <a:avLst/>
            <a:gdLst/>
            <a:ahLst/>
            <a:cxnLst/>
            <a:rect r="r" b="b" t="t" l="l"/>
            <a:pathLst>
              <a:path h="404030" w="1252806">
                <a:moveTo>
                  <a:pt x="0" y="0"/>
                </a:moveTo>
                <a:lnTo>
                  <a:pt x="1252805" y="0"/>
                </a:lnTo>
                <a:lnTo>
                  <a:pt x="1252805" y="404030"/>
                </a:lnTo>
                <a:lnTo>
                  <a:pt x="0" y="404030"/>
                </a:lnTo>
                <a:lnTo>
                  <a:pt x="0" y="0"/>
                </a:lnTo>
                <a:close/>
              </a:path>
            </a:pathLst>
          </a:custGeom>
          <a:blipFill>
            <a:blip r:embed="rId4"/>
            <a:stretch>
              <a:fillRect l="0" t="0" r="0" b="0"/>
            </a:stretch>
          </a:blipFill>
        </p:spPr>
      </p:sp>
      <p:sp>
        <p:nvSpPr>
          <p:cNvPr name="Freeform 5" id="5"/>
          <p:cNvSpPr/>
          <p:nvPr/>
        </p:nvSpPr>
        <p:spPr>
          <a:xfrm flipH="false" flipV="false" rot="0">
            <a:off x="14664663" y="6908659"/>
            <a:ext cx="4177462" cy="4114800"/>
          </a:xfrm>
          <a:custGeom>
            <a:avLst/>
            <a:gdLst/>
            <a:ahLst/>
            <a:cxnLst/>
            <a:rect r="r" b="b" t="t" l="l"/>
            <a:pathLst>
              <a:path h="4114800" w="4177462">
                <a:moveTo>
                  <a:pt x="0" y="0"/>
                </a:moveTo>
                <a:lnTo>
                  <a:pt x="4177462" y="0"/>
                </a:lnTo>
                <a:lnTo>
                  <a:pt x="417746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28700" y="7537065"/>
            <a:ext cx="2411016" cy="2057400"/>
          </a:xfrm>
          <a:custGeom>
            <a:avLst/>
            <a:gdLst/>
            <a:ahLst/>
            <a:cxnLst/>
            <a:rect r="r" b="b" t="t" l="l"/>
            <a:pathLst>
              <a:path h="2057400" w="2411016">
                <a:moveTo>
                  <a:pt x="0" y="0"/>
                </a:moveTo>
                <a:lnTo>
                  <a:pt x="2411016" y="0"/>
                </a:lnTo>
                <a:lnTo>
                  <a:pt x="2411016"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2395228">
            <a:off x="15629150" y="-1812621"/>
            <a:ext cx="4006262" cy="5682641"/>
          </a:xfrm>
          <a:custGeom>
            <a:avLst/>
            <a:gdLst/>
            <a:ahLst/>
            <a:cxnLst/>
            <a:rect r="r" b="b" t="t" l="l"/>
            <a:pathLst>
              <a:path h="5682641" w="4006262">
                <a:moveTo>
                  <a:pt x="0" y="0"/>
                </a:moveTo>
                <a:lnTo>
                  <a:pt x="4006262" y="0"/>
                </a:lnTo>
                <a:lnTo>
                  <a:pt x="4006262" y="5682642"/>
                </a:lnTo>
                <a:lnTo>
                  <a:pt x="0" y="5682642"/>
                </a:lnTo>
                <a:lnTo>
                  <a:pt x="0" y="0"/>
                </a:lnTo>
                <a:close/>
              </a:path>
            </a:pathLst>
          </a:custGeom>
          <a:blipFill>
            <a:blip r:embed="rId9"/>
            <a:stretch>
              <a:fillRect l="0" t="0" r="0" b="0"/>
            </a:stretch>
          </a:blipFill>
        </p:spPr>
      </p:sp>
      <p:sp>
        <p:nvSpPr>
          <p:cNvPr name="Freeform 8" id="8"/>
          <p:cNvSpPr/>
          <p:nvPr/>
        </p:nvSpPr>
        <p:spPr>
          <a:xfrm flipH="false" flipV="false" rot="0">
            <a:off x="5173771" y="7485706"/>
            <a:ext cx="10561819" cy="2108759"/>
          </a:xfrm>
          <a:custGeom>
            <a:avLst/>
            <a:gdLst/>
            <a:ahLst/>
            <a:cxnLst/>
            <a:rect r="r" b="b" t="t" l="l"/>
            <a:pathLst>
              <a:path h="2108759" w="10561819">
                <a:moveTo>
                  <a:pt x="0" y="0"/>
                </a:moveTo>
                <a:lnTo>
                  <a:pt x="10561819" y="0"/>
                </a:lnTo>
                <a:lnTo>
                  <a:pt x="10561819" y="2108759"/>
                </a:lnTo>
                <a:lnTo>
                  <a:pt x="0" y="2108759"/>
                </a:lnTo>
                <a:lnTo>
                  <a:pt x="0" y="0"/>
                </a:lnTo>
                <a:close/>
              </a:path>
            </a:pathLst>
          </a:custGeom>
          <a:blipFill>
            <a:blip r:embed="rId10"/>
            <a:stretch>
              <a:fillRect l="0" t="0" r="0" b="0"/>
            </a:stretch>
          </a:blipFill>
        </p:spPr>
      </p:sp>
      <p:sp>
        <p:nvSpPr>
          <p:cNvPr name="TextBox 9" id="9"/>
          <p:cNvSpPr txBox="true"/>
          <p:nvPr/>
        </p:nvSpPr>
        <p:spPr>
          <a:xfrm rot="0">
            <a:off x="1028700" y="857250"/>
            <a:ext cx="5427107"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Boldoa"/>
              </a:rPr>
              <a:t>Como funciona</a:t>
            </a:r>
          </a:p>
        </p:txBody>
      </p:sp>
      <p:sp>
        <p:nvSpPr>
          <p:cNvPr name="TextBox 10" id="10"/>
          <p:cNvSpPr txBox="true"/>
          <p:nvPr/>
        </p:nvSpPr>
        <p:spPr>
          <a:xfrm rot="0">
            <a:off x="869464" y="2920164"/>
            <a:ext cx="16762817" cy="4445896"/>
          </a:xfrm>
          <a:prstGeom prst="rect">
            <a:avLst/>
          </a:prstGeom>
        </p:spPr>
        <p:txBody>
          <a:bodyPr anchor="t" rtlCol="false" tIns="0" lIns="0" bIns="0" rIns="0">
            <a:spAutoFit/>
          </a:bodyPr>
          <a:lstStyle/>
          <a:p>
            <a:pPr algn="l">
              <a:lnSpc>
                <a:spcPts val="5880"/>
              </a:lnSpc>
            </a:pPr>
            <a:r>
              <a:rPr lang="en-US" sz="4200">
                <a:solidFill>
                  <a:srgbClr val="FFFFFF"/>
                </a:solidFill>
                <a:latin typeface="UKIJ Qolyazma Tuz"/>
              </a:rPr>
              <a:t>Ao contrário dos modelos de serviço IaaS ou SaaS, as soluções de PaaS são destinadas para desenvolvimento de aplicativos e softwares, que incluem:</a:t>
            </a:r>
          </a:p>
          <a:p>
            <a:pPr algn="l">
              <a:lnSpc>
                <a:spcPts val="5880"/>
              </a:lnSpc>
            </a:pPr>
          </a:p>
          <a:p>
            <a:pPr algn="l">
              <a:lnSpc>
                <a:spcPts val="5880"/>
              </a:lnSpc>
            </a:pPr>
            <a:r>
              <a:rPr lang="en-US" sz="4200">
                <a:solidFill>
                  <a:srgbClr val="FFFFFF"/>
                </a:solidFill>
                <a:latin typeface="UKIJ Qolyazma Tuz"/>
              </a:rPr>
              <a:t>- Infraestrutura em nuvem: data centers (um local que estão presentes os sistemas computacionais de uma empresa ou organização), armazenamento, equipamentos de rede e servidores.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2262"/>
          </a:xfrm>
          <a:custGeom>
            <a:avLst/>
            <a:gdLst/>
            <a:ahLst/>
            <a:cxnLst/>
            <a:rect r="r" b="b" t="t" l="l"/>
            <a:pathLst>
              <a:path h="12182262" w="18288000">
                <a:moveTo>
                  <a:pt x="0" y="0"/>
                </a:moveTo>
                <a:lnTo>
                  <a:pt x="18288000" y="0"/>
                </a:lnTo>
                <a:lnTo>
                  <a:pt x="18288000" y="12182262"/>
                </a:lnTo>
                <a:lnTo>
                  <a:pt x="0" y="12182262"/>
                </a:lnTo>
                <a:lnTo>
                  <a:pt x="0" y="0"/>
                </a:lnTo>
                <a:close/>
              </a:path>
            </a:pathLst>
          </a:custGeom>
          <a:blipFill>
            <a:blip r:embed="rId2"/>
            <a:stretch>
              <a:fillRect l="0" t="0" r="0" b="0"/>
            </a:stretch>
          </a:blipFill>
        </p:spPr>
      </p:sp>
      <p:sp>
        <p:nvSpPr>
          <p:cNvPr name="Freeform 3" id="3"/>
          <p:cNvSpPr/>
          <p:nvPr/>
        </p:nvSpPr>
        <p:spPr>
          <a:xfrm flipH="false" flipV="false" rot="0">
            <a:off x="421377" y="410779"/>
            <a:ext cx="7598577" cy="2820972"/>
          </a:xfrm>
          <a:custGeom>
            <a:avLst/>
            <a:gdLst/>
            <a:ahLst/>
            <a:cxnLst/>
            <a:rect r="r" b="b" t="t" l="l"/>
            <a:pathLst>
              <a:path h="2820972" w="7598577">
                <a:moveTo>
                  <a:pt x="0" y="0"/>
                </a:moveTo>
                <a:lnTo>
                  <a:pt x="7598577" y="0"/>
                </a:lnTo>
                <a:lnTo>
                  <a:pt x="7598577" y="2820972"/>
                </a:lnTo>
                <a:lnTo>
                  <a:pt x="0" y="2820972"/>
                </a:lnTo>
                <a:lnTo>
                  <a:pt x="0" y="0"/>
                </a:lnTo>
                <a:close/>
              </a:path>
            </a:pathLst>
          </a:custGeom>
          <a:blipFill>
            <a:blip r:embed="rId3"/>
            <a:stretch>
              <a:fillRect l="0" t="0" r="0" b="0"/>
            </a:stretch>
          </a:blipFill>
        </p:spPr>
      </p:sp>
      <p:sp>
        <p:nvSpPr>
          <p:cNvPr name="Freeform 4" id="4"/>
          <p:cNvSpPr/>
          <p:nvPr/>
        </p:nvSpPr>
        <p:spPr>
          <a:xfrm flipH="false" flipV="false" rot="-5521030">
            <a:off x="3370325" y="416889"/>
            <a:ext cx="1252806" cy="404030"/>
          </a:xfrm>
          <a:custGeom>
            <a:avLst/>
            <a:gdLst/>
            <a:ahLst/>
            <a:cxnLst/>
            <a:rect r="r" b="b" t="t" l="l"/>
            <a:pathLst>
              <a:path h="404030" w="1252806">
                <a:moveTo>
                  <a:pt x="0" y="0"/>
                </a:moveTo>
                <a:lnTo>
                  <a:pt x="1252805" y="0"/>
                </a:lnTo>
                <a:lnTo>
                  <a:pt x="1252805" y="404030"/>
                </a:lnTo>
                <a:lnTo>
                  <a:pt x="0" y="404030"/>
                </a:lnTo>
                <a:lnTo>
                  <a:pt x="0" y="0"/>
                </a:lnTo>
                <a:close/>
              </a:path>
            </a:pathLst>
          </a:custGeom>
          <a:blipFill>
            <a:blip r:embed="rId4"/>
            <a:stretch>
              <a:fillRect l="0" t="0" r="0" b="0"/>
            </a:stretch>
          </a:blipFill>
        </p:spPr>
      </p:sp>
      <p:sp>
        <p:nvSpPr>
          <p:cNvPr name="Freeform 5" id="5"/>
          <p:cNvSpPr/>
          <p:nvPr/>
        </p:nvSpPr>
        <p:spPr>
          <a:xfrm flipH="false" flipV="false" rot="-2395228">
            <a:off x="15629150" y="-1812621"/>
            <a:ext cx="4006262" cy="5682641"/>
          </a:xfrm>
          <a:custGeom>
            <a:avLst/>
            <a:gdLst/>
            <a:ahLst/>
            <a:cxnLst/>
            <a:rect r="r" b="b" t="t" l="l"/>
            <a:pathLst>
              <a:path h="5682641" w="4006262">
                <a:moveTo>
                  <a:pt x="0" y="0"/>
                </a:moveTo>
                <a:lnTo>
                  <a:pt x="4006262" y="0"/>
                </a:lnTo>
                <a:lnTo>
                  <a:pt x="4006262" y="5682642"/>
                </a:lnTo>
                <a:lnTo>
                  <a:pt x="0" y="5682642"/>
                </a:lnTo>
                <a:lnTo>
                  <a:pt x="0" y="0"/>
                </a:lnTo>
                <a:close/>
              </a:path>
            </a:pathLst>
          </a:custGeom>
          <a:blipFill>
            <a:blip r:embed="rId5"/>
            <a:stretch>
              <a:fillRect l="0" t="0" r="0" b="0"/>
            </a:stretch>
          </a:blipFill>
        </p:spPr>
      </p:sp>
      <p:sp>
        <p:nvSpPr>
          <p:cNvPr name="Freeform 6" id="6"/>
          <p:cNvSpPr/>
          <p:nvPr/>
        </p:nvSpPr>
        <p:spPr>
          <a:xfrm flipH="false" flipV="false" rot="-1933186">
            <a:off x="11930557" y="8467083"/>
            <a:ext cx="7315200" cy="2944368"/>
          </a:xfrm>
          <a:custGeom>
            <a:avLst/>
            <a:gdLst/>
            <a:ahLst/>
            <a:cxnLst/>
            <a:rect r="r" b="b" t="t" l="l"/>
            <a:pathLst>
              <a:path h="2944368" w="7315200">
                <a:moveTo>
                  <a:pt x="0" y="0"/>
                </a:moveTo>
                <a:lnTo>
                  <a:pt x="7315200" y="0"/>
                </a:lnTo>
                <a:lnTo>
                  <a:pt x="7315200" y="2944368"/>
                </a:lnTo>
                <a:lnTo>
                  <a:pt x="0" y="29443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019954" y="538254"/>
            <a:ext cx="4389814" cy="2375987"/>
          </a:xfrm>
          <a:custGeom>
            <a:avLst/>
            <a:gdLst/>
            <a:ahLst/>
            <a:cxnLst/>
            <a:rect r="r" b="b" t="t" l="l"/>
            <a:pathLst>
              <a:path h="2375987" w="4389814">
                <a:moveTo>
                  <a:pt x="0" y="0"/>
                </a:moveTo>
                <a:lnTo>
                  <a:pt x="4389815" y="0"/>
                </a:lnTo>
                <a:lnTo>
                  <a:pt x="4389815" y="2375987"/>
                </a:lnTo>
                <a:lnTo>
                  <a:pt x="0" y="23759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028700" y="857250"/>
            <a:ext cx="5427107"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Boldoa"/>
              </a:rPr>
              <a:t>Como funciona</a:t>
            </a:r>
          </a:p>
        </p:txBody>
      </p:sp>
      <p:sp>
        <p:nvSpPr>
          <p:cNvPr name="TextBox 9" id="9"/>
          <p:cNvSpPr txBox="true"/>
          <p:nvPr/>
        </p:nvSpPr>
        <p:spPr>
          <a:xfrm rot="0">
            <a:off x="785367" y="3117451"/>
            <a:ext cx="17502633" cy="6333737"/>
          </a:xfrm>
          <a:prstGeom prst="rect">
            <a:avLst/>
          </a:prstGeom>
        </p:spPr>
        <p:txBody>
          <a:bodyPr anchor="t" rtlCol="false" tIns="0" lIns="0" bIns="0" rIns="0">
            <a:spAutoFit/>
          </a:bodyPr>
          <a:lstStyle/>
          <a:p>
            <a:pPr algn="l">
              <a:lnSpc>
                <a:spcPts val="6440"/>
              </a:lnSpc>
            </a:pPr>
            <a:r>
              <a:rPr lang="en-US" sz="4600">
                <a:solidFill>
                  <a:srgbClr val="FFFFFF"/>
                </a:solidFill>
                <a:latin typeface="UKIJ Qolyazma Tuz"/>
              </a:rPr>
              <a:t>- Software Middleware: atua como uma ponte, um ponto intermediário entre diversas aplicações em um sistema, engloba sistemas operacionais, frameworks, kits de desenvolvimento (SDK), bibliotecas, entre outros.</a:t>
            </a:r>
          </a:p>
          <a:p>
            <a:pPr algn="l">
              <a:lnSpc>
                <a:spcPts val="6160"/>
              </a:lnSpc>
            </a:pPr>
            <a:r>
              <a:rPr lang="en-US" sz="4400">
                <a:solidFill>
                  <a:srgbClr val="FFFFFF"/>
                </a:solidFill>
                <a:latin typeface="UKIJ Qolyazma Tuz"/>
              </a:rPr>
              <a:t>-  Interface do usuário: uma interface gráfica do usuário (GUI), uma interface de linha de comando (CLI), uma interface de API (são mecanismos que permitem que dois componentes de software se comuniquem usando um conjunto de definições e protocolos) e, em alguns casos, todos esses três componentes.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2262"/>
          </a:xfrm>
          <a:custGeom>
            <a:avLst/>
            <a:gdLst/>
            <a:ahLst/>
            <a:cxnLst/>
            <a:rect r="r" b="b" t="t" l="l"/>
            <a:pathLst>
              <a:path h="12182262" w="18288000">
                <a:moveTo>
                  <a:pt x="0" y="0"/>
                </a:moveTo>
                <a:lnTo>
                  <a:pt x="18288000" y="0"/>
                </a:lnTo>
                <a:lnTo>
                  <a:pt x="18288000" y="12182262"/>
                </a:lnTo>
                <a:lnTo>
                  <a:pt x="0" y="12182262"/>
                </a:lnTo>
                <a:lnTo>
                  <a:pt x="0" y="0"/>
                </a:lnTo>
                <a:close/>
              </a:path>
            </a:pathLst>
          </a:custGeom>
          <a:blipFill>
            <a:blip r:embed="rId2"/>
            <a:stretch>
              <a:fillRect l="0" t="0" r="0" b="0"/>
            </a:stretch>
          </a:blipFill>
        </p:spPr>
      </p:sp>
      <p:sp>
        <p:nvSpPr>
          <p:cNvPr name="Freeform 3" id="3"/>
          <p:cNvSpPr/>
          <p:nvPr/>
        </p:nvSpPr>
        <p:spPr>
          <a:xfrm flipH="false" flipV="false" rot="0">
            <a:off x="421377" y="410779"/>
            <a:ext cx="7598577" cy="2820972"/>
          </a:xfrm>
          <a:custGeom>
            <a:avLst/>
            <a:gdLst/>
            <a:ahLst/>
            <a:cxnLst/>
            <a:rect r="r" b="b" t="t" l="l"/>
            <a:pathLst>
              <a:path h="2820972" w="7598577">
                <a:moveTo>
                  <a:pt x="0" y="0"/>
                </a:moveTo>
                <a:lnTo>
                  <a:pt x="7598577" y="0"/>
                </a:lnTo>
                <a:lnTo>
                  <a:pt x="7598577" y="2820972"/>
                </a:lnTo>
                <a:lnTo>
                  <a:pt x="0" y="2820972"/>
                </a:lnTo>
                <a:lnTo>
                  <a:pt x="0" y="0"/>
                </a:lnTo>
                <a:close/>
              </a:path>
            </a:pathLst>
          </a:custGeom>
          <a:blipFill>
            <a:blip r:embed="rId3"/>
            <a:stretch>
              <a:fillRect l="0" t="0" r="0" b="0"/>
            </a:stretch>
          </a:blipFill>
        </p:spPr>
      </p:sp>
      <p:sp>
        <p:nvSpPr>
          <p:cNvPr name="Freeform 4" id="4"/>
          <p:cNvSpPr/>
          <p:nvPr/>
        </p:nvSpPr>
        <p:spPr>
          <a:xfrm flipH="false" flipV="false" rot="-5521030">
            <a:off x="3370325" y="416889"/>
            <a:ext cx="1252806" cy="404030"/>
          </a:xfrm>
          <a:custGeom>
            <a:avLst/>
            <a:gdLst/>
            <a:ahLst/>
            <a:cxnLst/>
            <a:rect r="r" b="b" t="t" l="l"/>
            <a:pathLst>
              <a:path h="404030" w="1252806">
                <a:moveTo>
                  <a:pt x="0" y="0"/>
                </a:moveTo>
                <a:lnTo>
                  <a:pt x="1252805" y="0"/>
                </a:lnTo>
                <a:lnTo>
                  <a:pt x="1252805" y="404030"/>
                </a:lnTo>
                <a:lnTo>
                  <a:pt x="0" y="404030"/>
                </a:lnTo>
                <a:lnTo>
                  <a:pt x="0" y="0"/>
                </a:lnTo>
                <a:close/>
              </a:path>
            </a:pathLst>
          </a:custGeom>
          <a:blipFill>
            <a:blip r:embed="rId4"/>
            <a:stretch>
              <a:fillRect l="0" t="0" r="0" b="0"/>
            </a:stretch>
          </a:blipFill>
        </p:spPr>
      </p:sp>
      <p:sp>
        <p:nvSpPr>
          <p:cNvPr name="Freeform 5" id="5"/>
          <p:cNvSpPr/>
          <p:nvPr/>
        </p:nvSpPr>
        <p:spPr>
          <a:xfrm flipH="false" flipV="false" rot="-2395228">
            <a:off x="15629150" y="-1812621"/>
            <a:ext cx="4006262" cy="5682641"/>
          </a:xfrm>
          <a:custGeom>
            <a:avLst/>
            <a:gdLst/>
            <a:ahLst/>
            <a:cxnLst/>
            <a:rect r="r" b="b" t="t" l="l"/>
            <a:pathLst>
              <a:path h="5682641" w="4006262">
                <a:moveTo>
                  <a:pt x="0" y="0"/>
                </a:moveTo>
                <a:lnTo>
                  <a:pt x="4006262" y="0"/>
                </a:lnTo>
                <a:lnTo>
                  <a:pt x="4006262" y="5682642"/>
                </a:lnTo>
                <a:lnTo>
                  <a:pt x="0" y="5682642"/>
                </a:lnTo>
                <a:lnTo>
                  <a:pt x="0" y="0"/>
                </a:lnTo>
                <a:close/>
              </a:path>
            </a:pathLst>
          </a:custGeom>
          <a:blipFill>
            <a:blip r:embed="rId5"/>
            <a:stretch>
              <a:fillRect l="0" t="0" r="0" b="0"/>
            </a:stretch>
          </a:blipFill>
        </p:spPr>
      </p:sp>
      <p:sp>
        <p:nvSpPr>
          <p:cNvPr name="TextBox 6" id="6"/>
          <p:cNvSpPr txBox="true"/>
          <p:nvPr/>
        </p:nvSpPr>
        <p:spPr>
          <a:xfrm rot="0">
            <a:off x="771144" y="2254024"/>
            <a:ext cx="15883930" cy="5664652"/>
          </a:xfrm>
          <a:prstGeom prst="rect">
            <a:avLst/>
          </a:prstGeom>
        </p:spPr>
        <p:txBody>
          <a:bodyPr anchor="t" rtlCol="false" tIns="0" lIns="0" bIns="0" rIns="0">
            <a:spAutoFit/>
          </a:bodyPr>
          <a:lstStyle/>
          <a:p>
            <a:pPr algn="l">
              <a:lnSpc>
                <a:spcPts val="6440"/>
              </a:lnSpc>
            </a:pPr>
          </a:p>
          <a:p>
            <a:pPr algn="l">
              <a:lnSpc>
                <a:spcPts val="6440"/>
              </a:lnSpc>
            </a:pPr>
            <a:r>
              <a:rPr lang="en-US" sz="4600">
                <a:solidFill>
                  <a:srgbClr val="FFFFFF"/>
                </a:solidFill>
                <a:latin typeface="UKIJ Qolyazma Tuz"/>
              </a:rPr>
              <a:t>A plataforma como serviço é oferecida on-line, segura que os desenvolvedores possam acessar pela internet, permitindo que eles trabalhem em projetos independente do lugar e que colaborem com outros membros da equipe. Os aplicativos são criados direto no sistema PaaS e podem ser implementados imediatamente após a conclusão.</a:t>
            </a:r>
          </a:p>
        </p:txBody>
      </p:sp>
      <p:sp>
        <p:nvSpPr>
          <p:cNvPr name="Freeform 7" id="7"/>
          <p:cNvSpPr/>
          <p:nvPr/>
        </p:nvSpPr>
        <p:spPr>
          <a:xfrm flipH="false" flipV="false" rot="0">
            <a:off x="7889671" y="0"/>
            <a:ext cx="4949130" cy="2907614"/>
          </a:xfrm>
          <a:custGeom>
            <a:avLst/>
            <a:gdLst/>
            <a:ahLst/>
            <a:cxnLst/>
            <a:rect r="r" b="b" t="t" l="l"/>
            <a:pathLst>
              <a:path h="2907614" w="4949130">
                <a:moveTo>
                  <a:pt x="0" y="0"/>
                </a:moveTo>
                <a:lnTo>
                  <a:pt x="4949130" y="0"/>
                </a:lnTo>
                <a:lnTo>
                  <a:pt x="4949130" y="2907614"/>
                </a:lnTo>
                <a:lnTo>
                  <a:pt x="0" y="29076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615065" y="6876288"/>
            <a:ext cx="7315200" cy="3410712"/>
          </a:xfrm>
          <a:custGeom>
            <a:avLst/>
            <a:gdLst/>
            <a:ahLst/>
            <a:cxnLst/>
            <a:rect r="r" b="b" t="t" l="l"/>
            <a:pathLst>
              <a:path h="3410712" w="7315200">
                <a:moveTo>
                  <a:pt x="0" y="0"/>
                </a:moveTo>
                <a:lnTo>
                  <a:pt x="7315200" y="0"/>
                </a:lnTo>
                <a:lnTo>
                  <a:pt x="7315200" y="3410712"/>
                </a:lnTo>
                <a:lnTo>
                  <a:pt x="0" y="3410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4203377">
            <a:off x="-427251" y="7616936"/>
            <a:ext cx="3917057" cy="3282727"/>
          </a:xfrm>
          <a:custGeom>
            <a:avLst/>
            <a:gdLst/>
            <a:ahLst/>
            <a:cxnLst/>
            <a:rect r="r" b="b" t="t" l="l"/>
            <a:pathLst>
              <a:path h="3282727" w="3917057">
                <a:moveTo>
                  <a:pt x="0" y="0"/>
                </a:moveTo>
                <a:lnTo>
                  <a:pt x="3917057" y="0"/>
                </a:lnTo>
                <a:lnTo>
                  <a:pt x="3917057" y="3282728"/>
                </a:lnTo>
                <a:lnTo>
                  <a:pt x="0" y="3282728"/>
                </a:lnTo>
                <a:lnTo>
                  <a:pt x="0" y="0"/>
                </a:lnTo>
                <a:close/>
              </a:path>
            </a:pathLst>
          </a:custGeom>
          <a:blipFill>
            <a:blip r:embed="rId10"/>
            <a:stretch>
              <a:fillRect l="-1335" t="0" r="-1335" b="0"/>
            </a:stretch>
          </a:blipFill>
        </p:spPr>
      </p:sp>
      <p:sp>
        <p:nvSpPr>
          <p:cNvPr name="TextBox 10" id="10"/>
          <p:cNvSpPr txBox="true"/>
          <p:nvPr/>
        </p:nvSpPr>
        <p:spPr>
          <a:xfrm rot="0">
            <a:off x="1028700" y="857250"/>
            <a:ext cx="5427107"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Boldoa"/>
              </a:rPr>
              <a:t>Como funciona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2262"/>
          </a:xfrm>
          <a:custGeom>
            <a:avLst/>
            <a:gdLst/>
            <a:ahLst/>
            <a:cxnLst/>
            <a:rect r="r" b="b" t="t" l="l"/>
            <a:pathLst>
              <a:path h="12182262" w="18288000">
                <a:moveTo>
                  <a:pt x="0" y="0"/>
                </a:moveTo>
                <a:lnTo>
                  <a:pt x="18288000" y="0"/>
                </a:lnTo>
                <a:lnTo>
                  <a:pt x="18288000" y="12182262"/>
                </a:lnTo>
                <a:lnTo>
                  <a:pt x="0" y="12182262"/>
                </a:lnTo>
                <a:lnTo>
                  <a:pt x="0" y="0"/>
                </a:lnTo>
                <a:close/>
              </a:path>
            </a:pathLst>
          </a:custGeom>
          <a:blipFill>
            <a:blip r:embed="rId2"/>
            <a:stretch>
              <a:fillRect l="0" t="0" r="0" b="0"/>
            </a:stretch>
          </a:blipFill>
        </p:spPr>
      </p:sp>
      <p:sp>
        <p:nvSpPr>
          <p:cNvPr name="Freeform 3" id="3"/>
          <p:cNvSpPr/>
          <p:nvPr/>
        </p:nvSpPr>
        <p:spPr>
          <a:xfrm flipH="false" flipV="false" rot="0">
            <a:off x="6323724" y="691406"/>
            <a:ext cx="11749281" cy="9986889"/>
          </a:xfrm>
          <a:custGeom>
            <a:avLst/>
            <a:gdLst/>
            <a:ahLst/>
            <a:cxnLst/>
            <a:rect r="r" b="b" t="t" l="l"/>
            <a:pathLst>
              <a:path h="9986889" w="11749281">
                <a:moveTo>
                  <a:pt x="0" y="0"/>
                </a:moveTo>
                <a:lnTo>
                  <a:pt x="11749280" y="0"/>
                </a:lnTo>
                <a:lnTo>
                  <a:pt x="11749280" y="9986888"/>
                </a:lnTo>
                <a:lnTo>
                  <a:pt x="0" y="9986888"/>
                </a:lnTo>
                <a:lnTo>
                  <a:pt x="0" y="0"/>
                </a:lnTo>
                <a:close/>
              </a:path>
            </a:pathLst>
          </a:custGeom>
          <a:blipFill>
            <a:blip r:embed="rId3"/>
            <a:stretch>
              <a:fillRect l="0" t="0" r="0" b="0"/>
            </a:stretch>
          </a:blipFill>
        </p:spPr>
      </p:sp>
      <p:sp>
        <p:nvSpPr>
          <p:cNvPr name="Freeform 4" id="4"/>
          <p:cNvSpPr/>
          <p:nvPr/>
        </p:nvSpPr>
        <p:spPr>
          <a:xfrm flipH="false" flipV="false" rot="-4786061">
            <a:off x="5476346" y="-62988"/>
            <a:ext cx="2222265" cy="2183375"/>
          </a:xfrm>
          <a:custGeom>
            <a:avLst/>
            <a:gdLst/>
            <a:ahLst/>
            <a:cxnLst/>
            <a:rect r="r" b="b" t="t" l="l"/>
            <a:pathLst>
              <a:path h="2183375" w="2222265">
                <a:moveTo>
                  <a:pt x="0" y="0"/>
                </a:moveTo>
                <a:lnTo>
                  <a:pt x="2222265" y="0"/>
                </a:lnTo>
                <a:lnTo>
                  <a:pt x="2222265" y="2183376"/>
                </a:lnTo>
                <a:lnTo>
                  <a:pt x="0" y="2183376"/>
                </a:lnTo>
                <a:lnTo>
                  <a:pt x="0" y="0"/>
                </a:lnTo>
                <a:close/>
              </a:path>
            </a:pathLst>
          </a:custGeom>
          <a:blipFill>
            <a:blip r:embed="rId4"/>
            <a:stretch>
              <a:fillRect l="0" t="0" r="0" b="0"/>
            </a:stretch>
          </a:blipFill>
        </p:spPr>
      </p:sp>
      <p:sp>
        <p:nvSpPr>
          <p:cNvPr name="Freeform 5" id="5"/>
          <p:cNvSpPr/>
          <p:nvPr/>
        </p:nvSpPr>
        <p:spPr>
          <a:xfrm flipH="false" flipV="false" rot="-4786061">
            <a:off x="15905162" y="8166612"/>
            <a:ext cx="2222265" cy="2183375"/>
          </a:xfrm>
          <a:custGeom>
            <a:avLst/>
            <a:gdLst/>
            <a:ahLst/>
            <a:cxnLst/>
            <a:rect r="r" b="b" t="t" l="l"/>
            <a:pathLst>
              <a:path h="2183375" w="2222265">
                <a:moveTo>
                  <a:pt x="0" y="0"/>
                </a:moveTo>
                <a:lnTo>
                  <a:pt x="2222264" y="0"/>
                </a:lnTo>
                <a:lnTo>
                  <a:pt x="2222264" y="2183376"/>
                </a:lnTo>
                <a:lnTo>
                  <a:pt x="0" y="2183376"/>
                </a:lnTo>
                <a:lnTo>
                  <a:pt x="0" y="0"/>
                </a:lnTo>
                <a:close/>
              </a:path>
            </a:pathLst>
          </a:custGeom>
          <a:blipFill>
            <a:blip r:embed="rId4"/>
            <a:stretch>
              <a:fillRect l="0" t="0" r="0" b="0"/>
            </a:stretch>
          </a:blipFill>
        </p:spPr>
      </p:sp>
      <p:sp>
        <p:nvSpPr>
          <p:cNvPr name="Freeform 6" id="6"/>
          <p:cNvSpPr/>
          <p:nvPr/>
        </p:nvSpPr>
        <p:spPr>
          <a:xfrm flipH="false" flipV="false" rot="0">
            <a:off x="2878840" y="5913513"/>
            <a:ext cx="2978086" cy="4114800"/>
          </a:xfrm>
          <a:custGeom>
            <a:avLst/>
            <a:gdLst/>
            <a:ahLst/>
            <a:cxnLst/>
            <a:rect r="r" b="b" t="t" l="l"/>
            <a:pathLst>
              <a:path h="4114800" w="2978086">
                <a:moveTo>
                  <a:pt x="0" y="0"/>
                </a:moveTo>
                <a:lnTo>
                  <a:pt x="2978087" y="0"/>
                </a:lnTo>
                <a:lnTo>
                  <a:pt x="297808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337419">
            <a:off x="776056" y="3465630"/>
            <a:ext cx="1977210" cy="2633089"/>
          </a:xfrm>
          <a:custGeom>
            <a:avLst/>
            <a:gdLst/>
            <a:ahLst/>
            <a:cxnLst/>
            <a:rect r="r" b="b" t="t" l="l"/>
            <a:pathLst>
              <a:path h="2633089" w="1977210">
                <a:moveTo>
                  <a:pt x="0" y="0"/>
                </a:moveTo>
                <a:lnTo>
                  <a:pt x="1977210" y="0"/>
                </a:lnTo>
                <a:lnTo>
                  <a:pt x="1977210" y="2633089"/>
                </a:lnTo>
                <a:lnTo>
                  <a:pt x="0" y="26330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28700" y="159703"/>
            <a:ext cx="514207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Boldoa"/>
              </a:rPr>
              <a:t>Benefícios    </a:t>
            </a:r>
          </a:p>
        </p:txBody>
      </p:sp>
      <p:sp>
        <p:nvSpPr>
          <p:cNvPr name="TextBox 9" id="9"/>
          <p:cNvSpPr txBox="true"/>
          <p:nvPr/>
        </p:nvSpPr>
        <p:spPr>
          <a:xfrm rot="0">
            <a:off x="6170772" y="933450"/>
            <a:ext cx="11088528" cy="8938259"/>
          </a:xfrm>
          <a:prstGeom prst="rect">
            <a:avLst/>
          </a:prstGeom>
        </p:spPr>
        <p:txBody>
          <a:bodyPr anchor="t" rtlCol="false" tIns="0" lIns="0" bIns="0" rIns="0">
            <a:spAutoFit/>
          </a:bodyPr>
          <a:lstStyle/>
          <a:p>
            <a:pPr algn="l" marL="777248" indent="-388624" lvl="1">
              <a:lnSpc>
                <a:spcPts val="5040"/>
              </a:lnSpc>
              <a:buFont typeface="Arial"/>
              <a:buChar char="•"/>
            </a:pPr>
            <a:r>
              <a:rPr lang="en-US" sz="3600">
                <a:solidFill>
                  <a:srgbClr val="000000"/>
                </a:solidFill>
                <a:latin typeface="UKIJ Qolyazma Tuz"/>
              </a:rPr>
              <a:t>Reduzir o tempo de programação. As ferramentas de desenvolvimento PaaS podem reduzir o tempo de codificação de novos aplicativos com componentes de aplicativos pré-codificados inseridos na plataforma.</a:t>
            </a:r>
          </a:p>
          <a:p>
            <a:pPr algn="l" marL="777248" indent="-388624" lvl="1">
              <a:lnSpc>
                <a:spcPts val="5040"/>
              </a:lnSpc>
              <a:buFont typeface="Arial"/>
              <a:buChar char="•"/>
            </a:pPr>
            <a:r>
              <a:rPr lang="en-US" sz="3600">
                <a:solidFill>
                  <a:srgbClr val="000000"/>
                </a:solidFill>
                <a:latin typeface="UKIJ Qolyazma Tuz"/>
              </a:rPr>
              <a:t>Adicionar funcionalidades de desenvolvimento sem adicionar pessoal. Componentes da PaaS dão novas funcionalidades sem precisar adicionar funcionários com as habilidades necessárias.</a:t>
            </a:r>
          </a:p>
          <a:p>
            <a:pPr algn="l" marL="777248" indent="-388624" lvl="1">
              <a:lnSpc>
                <a:spcPts val="5040"/>
              </a:lnSpc>
              <a:buFont typeface="Arial"/>
              <a:buChar char="•"/>
            </a:pPr>
            <a:r>
              <a:rPr lang="en-US" sz="3600">
                <a:solidFill>
                  <a:srgbClr val="000000"/>
                </a:solidFill>
                <a:latin typeface="UKIJ Qolyazma Tuz"/>
              </a:rPr>
              <a:t>Gerenciar de forma eficiente o ciclo de vida do aplicativo. O PaaS fornece todas as funcionalidades que você precisa para dar suporte ao ciclo de vida completo do aplicativo Web: compilação, teste, implantação, gerenciamento e atualização no mesmo ambiente integrado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2262"/>
          </a:xfrm>
          <a:custGeom>
            <a:avLst/>
            <a:gdLst/>
            <a:ahLst/>
            <a:cxnLst/>
            <a:rect r="r" b="b" t="t" l="l"/>
            <a:pathLst>
              <a:path h="12182262" w="18288000">
                <a:moveTo>
                  <a:pt x="0" y="0"/>
                </a:moveTo>
                <a:lnTo>
                  <a:pt x="18288000" y="0"/>
                </a:lnTo>
                <a:lnTo>
                  <a:pt x="18288000" y="12182262"/>
                </a:lnTo>
                <a:lnTo>
                  <a:pt x="0" y="12182262"/>
                </a:lnTo>
                <a:lnTo>
                  <a:pt x="0" y="0"/>
                </a:lnTo>
                <a:close/>
              </a:path>
            </a:pathLst>
          </a:custGeom>
          <a:blipFill>
            <a:blip r:embed="rId2"/>
            <a:stretch>
              <a:fillRect l="0" t="0" r="0" b="0"/>
            </a:stretch>
          </a:blipFill>
        </p:spPr>
      </p:sp>
      <p:sp>
        <p:nvSpPr>
          <p:cNvPr name="Freeform 3" id="3"/>
          <p:cNvSpPr/>
          <p:nvPr/>
        </p:nvSpPr>
        <p:spPr>
          <a:xfrm flipH="false" flipV="false" rot="2604507">
            <a:off x="-4815132" y="7895850"/>
            <a:ext cx="8528083" cy="8229600"/>
          </a:xfrm>
          <a:custGeom>
            <a:avLst/>
            <a:gdLst/>
            <a:ahLst/>
            <a:cxnLst/>
            <a:rect r="r" b="b" t="t" l="l"/>
            <a:pathLst>
              <a:path h="8229600" w="8528083">
                <a:moveTo>
                  <a:pt x="0" y="0"/>
                </a:moveTo>
                <a:lnTo>
                  <a:pt x="8528083" y="0"/>
                </a:lnTo>
                <a:lnTo>
                  <a:pt x="8528083" y="8229600"/>
                </a:lnTo>
                <a:lnTo>
                  <a:pt x="0" y="8229600"/>
                </a:lnTo>
                <a:lnTo>
                  <a:pt x="0" y="0"/>
                </a:lnTo>
                <a:close/>
              </a:path>
            </a:pathLst>
          </a:custGeom>
          <a:blipFill>
            <a:blip r:embed="rId3"/>
            <a:stretch>
              <a:fillRect l="0" t="0" r="0" b="0"/>
            </a:stretch>
          </a:blipFill>
        </p:spPr>
      </p:sp>
      <p:sp>
        <p:nvSpPr>
          <p:cNvPr name="Freeform 4" id="4"/>
          <p:cNvSpPr/>
          <p:nvPr/>
        </p:nvSpPr>
        <p:spPr>
          <a:xfrm flipH="true" flipV="false" rot="0">
            <a:off x="14201717" y="0"/>
            <a:ext cx="4086283" cy="4493457"/>
          </a:xfrm>
          <a:custGeom>
            <a:avLst/>
            <a:gdLst/>
            <a:ahLst/>
            <a:cxnLst/>
            <a:rect r="r" b="b" t="t" l="l"/>
            <a:pathLst>
              <a:path h="4493457" w="4086283">
                <a:moveTo>
                  <a:pt x="4086283" y="0"/>
                </a:moveTo>
                <a:lnTo>
                  <a:pt x="0" y="0"/>
                </a:lnTo>
                <a:lnTo>
                  <a:pt x="0" y="4493457"/>
                </a:lnTo>
                <a:lnTo>
                  <a:pt x="4086283" y="4493457"/>
                </a:lnTo>
                <a:lnTo>
                  <a:pt x="4086283" y="0"/>
                </a:lnTo>
                <a:close/>
              </a:path>
            </a:pathLst>
          </a:custGeom>
          <a:blipFill>
            <a:blip r:embed="rId4"/>
            <a:stretch>
              <a:fillRect l="0" t="0" r="0" b="0"/>
            </a:stretch>
          </a:blipFill>
        </p:spPr>
      </p:sp>
      <p:sp>
        <p:nvSpPr>
          <p:cNvPr name="Freeform 5" id="5"/>
          <p:cNvSpPr/>
          <p:nvPr/>
        </p:nvSpPr>
        <p:spPr>
          <a:xfrm flipH="false" flipV="false" rot="0">
            <a:off x="15784518" y="3139735"/>
            <a:ext cx="2297942" cy="2707443"/>
          </a:xfrm>
          <a:custGeom>
            <a:avLst/>
            <a:gdLst/>
            <a:ahLst/>
            <a:cxnLst/>
            <a:rect r="r" b="b" t="t" l="l"/>
            <a:pathLst>
              <a:path h="2707443" w="2297942">
                <a:moveTo>
                  <a:pt x="0" y="0"/>
                </a:moveTo>
                <a:lnTo>
                  <a:pt x="2297942" y="0"/>
                </a:lnTo>
                <a:lnTo>
                  <a:pt x="2297942" y="2707443"/>
                </a:lnTo>
                <a:lnTo>
                  <a:pt x="0" y="27074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4318573" y="7533210"/>
            <a:ext cx="3969427" cy="2753790"/>
          </a:xfrm>
          <a:custGeom>
            <a:avLst/>
            <a:gdLst/>
            <a:ahLst/>
            <a:cxnLst/>
            <a:rect r="r" b="b" t="t" l="l"/>
            <a:pathLst>
              <a:path h="2753790" w="3969427">
                <a:moveTo>
                  <a:pt x="3969427" y="0"/>
                </a:moveTo>
                <a:lnTo>
                  <a:pt x="0" y="0"/>
                </a:lnTo>
                <a:lnTo>
                  <a:pt x="0" y="2753790"/>
                </a:lnTo>
                <a:lnTo>
                  <a:pt x="3969427" y="2753790"/>
                </a:lnTo>
                <a:lnTo>
                  <a:pt x="396942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144000" y="2246728"/>
            <a:ext cx="1295192" cy="1541895"/>
          </a:xfrm>
          <a:custGeom>
            <a:avLst/>
            <a:gdLst/>
            <a:ahLst/>
            <a:cxnLst/>
            <a:rect r="r" b="b" t="t" l="l"/>
            <a:pathLst>
              <a:path h="1541895" w="1295192">
                <a:moveTo>
                  <a:pt x="0" y="0"/>
                </a:moveTo>
                <a:lnTo>
                  <a:pt x="1295192" y="0"/>
                </a:lnTo>
                <a:lnTo>
                  <a:pt x="1295192" y="1541895"/>
                </a:lnTo>
                <a:lnTo>
                  <a:pt x="0" y="15418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937767" y="319406"/>
            <a:ext cx="9501424" cy="3195319"/>
          </a:xfrm>
          <a:prstGeom prst="rect">
            <a:avLst/>
          </a:prstGeom>
        </p:spPr>
        <p:txBody>
          <a:bodyPr anchor="t" rtlCol="false" tIns="0" lIns="0" bIns="0" rIns="0">
            <a:spAutoFit/>
          </a:bodyPr>
          <a:lstStyle/>
          <a:p>
            <a:pPr algn="l">
              <a:lnSpc>
                <a:spcPts val="12880"/>
              </a:lnSpc>
            </a:pPr>
            <a:r>
              <a:rPr lang="en-US" sz="9200">
                <a:solidFill>
                  <a:srgbClr val="FFFFFF"/>
                </a:solidFill>
                <a:latin typeface="Boldoa"/>
              </a:rPr>
              <a:t>Diferença entre eles (IaaS,PaaS,SaaS)</a:t>
            </a:r>
          </a:p>
        </p:txBody>
      </p:sp>
      <p:sp>
        <p:nvSpPr>
          <p:cNvPr name="Freeform 9" id="9"/>
          <p:cNvSpPr/>
          <p:nvPr/>
        </p:nvSpPr>
        <p:spPr>
          <a:xfrm flipH="false" flipV="false" rot="0">
            <a:off x="10522039" y="1028700"/>
            <a:ext cx="673276" cy="801519"/>
          </a:xfrm>
          <a:custGeom>
            <a:avLst/>
            <a:gdLst/>
            <a:ahLst/>
            <a:cxnLst/>
            <a:rect r="r" b="b" t="t" l="l"/>
            <a:pathLst>
              <a:path h="801519" w="673276">
                <a:moveTo>
                  <a:pt x="0" y="0"/>
                </a:moveTo>
                <a:lnTo>
                  <a:pt x="673276" y="0"/>
                </a:lnTo>
                <a:lnTo>
                  <a:pt x="673276" y="801519"/>
                </a:lnTo>
                <a:lnTo>
                  <a:pt x="0" y="8015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937767" y="3269851"/>
            <a:ext cx="14167979" cy="5190490"/>
          </a:xfrm>
          <a:prstGeom prst="rect">
            <a:avLst/>
          </a:prstGeom>
        </p:spPr>
        <p:txBody>
          <a:bodyPr anchor="t" rtlCol="false" tIns="0" lIns="0" bIns="0" rIns="0">
            <a:spAutoFit/>
          </a:bodyPr>
          <a:lstStyle/>
          <a:p>
            <a:pPr algn="l">
              <a:lnSpc>
                <a:spcPts val="6860"/>
              </a:lnSpc>
            </a:pPr>
            <a:r>
              <a:rPr lang="en-US" sz="4900">
                <a:solidFill>
                  <a:srgbClr val="FFFFFF"/>
                </a:solidFill>
                <a:latin typeface="UKIJ Qolyazma Tuz"/>
              </a:rPr>
              <a:t>Infrastructure as a Service (IaaS)</a:t>
            </a:r>
          </a:p>
          <a:p>
            <a:pPr algn="l">
              <a:lnSpc>
                <a:spcPts val="6860"/>
              </a:lnSpc>
            </a:pPr>
            <a:r>
              <a:rPr lang="en-US" sz="4900">
                <a:solidFill>
                  <a:srgbClr val="FFFFFF"/>
                </a:solidFill>
                <a:latin typeface="UKIJ Qolyazma Tuz"/>
              </a:rPr>
              <a:t>A Infraestrutura como Serviço é um modelo de cloud computing onde todos os recursos são configuráveis. Diferentemente do PaaS, que a infraestrutura já vem pronta, a IaaS oferece controle total de todos os recursos.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2262"/>
          </a:xfrm>
          <a:custGeom>
            <a:avLst/>
            <a:gdLst/>
            <a:ahLst/>
            <a:cxnLst/>
            <a:rect r="r" b="b" t="t" l="l"/>
            <a:pathLst>
              <a:path h="12182262" w="18288000">
                <a:moveTo>
                  <a:pt x="0" y="0"/>
                </a:moveTo>
                <a:lnTo>
                  <a:pt x="18288000" y="0"/>
                </a:lnTo>
                <a:lnTo>
                  <a:pt x="18288000" y="12182262"/>
                </a:lnTo>
                <a:lnTo>
                  <a:pt x="0" y="12182262"/>
                </a:lnTo>
                <a:lnTo>
                  <a:pt x="0" y="0"/>
                </a:lnTo>
                <a:close/>
              </a:path>
            </a:pathLst>
          </a:custGeom>
          <a:blipFill>
            <a:blip r:embed="rId2"/>
            <a:stretch>
              <a:fillRect l="0" t="0" r="0" b="0"/>
            </a:stretch>
          </a:blipFill>
        </p:spPr>
      </p:sp>
      <p:sp>
        <p:nvSpPr>
          <p:cNvPr name="Freeform 3" id="3"/>
          <p:cNvSpPr/>
          <p:nvPr/>
        </p:nvSpPr>
        <p:spPr>
          <a:xfrm flipH="false" flipV="false" rot="2604507">
            <a:off x="-4815132" y="7895850"/>
            <a:ext cx="8528083" cy="8229600"/>
          </a:xfrm>
          <a:custGeom>
            <a:avLst/>
            <a:gdLst/>
            <a:ahLst/>
            <a:cxnLst/>
            <a:rect r="r" b="b" t="t" l="l"/>
            <a:pathLst>
              <a:path h="8229600" w="8528083">
                <a:moveTo>
                  <a:pt x="0" y="0"/>
                </a:moveTo>
                <a:lnTo>
                  <a:pt x="8528083" y="0"/>
                </a:lnTo>
                <a:lnTo>
                  <a:pt x="8528083" y="8229600"/>
                </a:lnTo>
                <a:lnTo>
                  <a:pt x="0" y="8229600"/>
                </a:lnTo>
                <a:lnTo>
                  <a:pt x="0" y="0"/>
                </a:lnTo>
                <a:close/>
              </a:path>
            </a:pathLst>
          </a:custGeom>
          <a:blipFill>
            <a:blip r:embed="rId3"/>
            <a:stretch>
              <a:fillRect l="0" t="0" r="0" b="0"/>
            </a:stretch>
          </a:blipFill>
        </p:spPr>
      </p:sp>
      <p:sp>
        <p:nvSpPr>
          <p:cNvPr name="Freeform 4" id="4"/>
          <p:cNvSpPr/>
          <p:nvPr/>
        </p:nvSpPr>
        <p:spPr>
          <a:xfrm flipH="true" flipV="false" rot="0">
            <a:off x="14201717" y="0"/>
            <a:ext cx="4086283" cy="4493457"/>
          </a:xfrm>
          <a:custGeom>
            <a:avLst/>
            <a:gdLst/>
            <a:ahLst/>
            <a:cxnLst/>
            <a:rect r="r" b="b" t="t" l="l"/>
            <a:pathLst>
              <a:path h="4493457" w="4086283">
                <a:moveTo>
                  <a:pt x="4086283" y="0"/>
                </a:moveTo>
                <a:lnTo>
                  <a:pt x="0" y="0"/>
                </a:lnTo>
                <a:lnTo>
                  <a:pt x="0" y="4493457"/>
                </a:lnTo>
                <a:lnTo>
                  <a:pt x="4086283" y="4493457"/>
                </a:lnTo>
                <a:lnTo>
                  <a:pt x="4086283" y="0"/>
                </a:lnTo>
                <a:close/>
              </a:path>
            </a:pathLst>
          </a:custGeom>
          <a:blipFill>
            <a:blip r:embed="rId4"/>
            <a:stretch>
              <a:fillRect l="0" t="0" r="0" b="0"/>
            </a:stretch>
          </a:blipFill>
        </p:spPr>
      </p:sp>
      <p:sp>
        <p:nvSpPr>
          <p:cNvPr name="Freeform 5" id="5"/>
          <p:cNvSpPr/>
          <p:nvPr/>
        </p:nvSpPr>
        <p:spPr>
          <a:xfrm flipH="false" flipV="false" rot="0">
            <a:off x="9144000" y="2246728"/>
            <a:ext cx="1295192" cy="1541895"/>
          </a:xfrm>
          <a:custGeom>
            <a:avLst/>
            <a:gdLst/>
            <a:ahLst/>
            <a:cxnLst/>
            <a:rect r="r" b="b" t="t" l="l"/>
            <a:pathLst>
              <a:path h="1541895" w="1295192">
                <a:moveTo>
                  <a:pt x="0" y="0"/>
                </a:moveTo>
                <a:lnTo>
                  <a:pt x="1295192" y="0"/>
                </a:lnTo>
                <a:lnTo>
                  <a:pt x="1295192" y="1541895"/>
                </a:lnTo>
                <a:lnTo>
                  <a:pt x="0" y="15418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937767" y="319406"/>
            <a:ext cx="9501424" cy="3195319"/>
          </a:xfrm>
          <a:prstGeom prst="rect">
            <a:avLst/>
          </a:prstGeom>
        </p:spPr>
        <p:txBody>
          <a:bodyPr anchor="t" rtlCol="false" tIns="0" lIns="0" bIns="0" rIns="0">
            <a:spAutoFit/>
          </a:bodyPr>
          <a:lstStyle/>
          <a:p>
            <a:pPr algn="l">
              <a:lnSpc>
                <a:spcPts val="12880"/>
              </a:lnSpc>
            </a:pPr>
            <a:r>
              <a:rPr lang="en-US" sz="9200">
                <a:solidFill>
                  <a:srgbClr val="FFFFFF"/>
                </a:solidFill>
                <a:latin typeface="Boldoa"/>
              </a:rPr>
              <a:t>Diferença entre eles (IaaS,PaaS,SaaS)</a:t>
            </a:r>
          </a:p>
        </p:txBody>
      </p:sp>
      <p:sp>
        <p:nvSpPr>
          <p:cNvPr name="Freeform 7" id="7"/>
          <p:cNvSpPr/>
          <p:nvPr/>
        </p:nvSpPr>
        <p:spPr>
          <a:xfrm flipH="false" flipV="false" rot="0">
            <a:off x="10522039" y="1028700"/>
            <a:ext cx="673276" cy="801519"/>
          </a:xfrm>
          <a:custGeom>
            <a:avLst/>
            <a:gdLst/>
            <a:ahLst/>
            <a:cxnLst/>
            <a:rect r="r" b="b" t="t" l="l"/>
            <a:pathLst>
              <a:path h="801519" w="673276">
                <a:moveTo>
                  <a:pt x="0" y="0"/>
                </a:moveTo>
                <a:lnTo>
                  <a:pt x="673276" y="0"/>
                </a:lnTo>
                <a:lnTo>
                  <a:pt x="673276" y="801519"/>
                </a:lnTo>
                <a:lnTo>
                  <a:pt x="0" y="8015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937767" y="3362960"/>
            <a:ext cx="17350233" cy="5436235"/>
          </a:xfrm>
          <a:prstGeom prst="rect">
            <a:avLst/>
          </a:prstGeom>
        </p:spPr>
        <p:txBody>
          <a:bodyPr anchor="t" rtlCol="false" tIns="0" lIns="0" bIns="0" rIns="0">
            <a:spAutoFit/>
          </a:bodyPr>
          <a:lstStyle/>
          <a:p>
            <a:pPr algn="l">
              <a:lnSpc>
                <a:spcPts val="6860"/>
              </a:lnSpc>
            </a:pPr>
            <a:r>
              <a:rPr lang="en-US" sz="4900">
                <a:solidFill>
                  <a:srgbClr val="FFFFFF"/>
                </a:solidFill>
                <a:latin typeface="UKIJ Qolyazma Tuz"/>
              </a:rPr>
              <a:t>Software as a Service (SaaS)</a:t>
            </a:r>
          </a:p>
          <a:p>
            <a:pPr algn="l">
              <a:lnSpc>
                <a:spcPts val="6020"/>
              </a:lnSpc>
            </a:pPr>
            <a:r>
              <a:rPr lang="en-US" sz="4300">
                <a:solidFill>
                  <a:srgbClr val="FFFFFF"/>
                </a:solidFill>
                <a:latin typeface="UKIJ Qolyazma Tuz"/>
              </a:rPr>
              <a:t>O Software como Serviço, permite que os usuários acessem o software via web ou por meio de APIs disponibilizadas pela provedora, sem necessidade de instalação. Assim, toda a infraestrutura e seus recursos são entregues completamente prontos. Além disso a SaaS não exige conhecimento técnico ou contratação de equipe especializada, diferente do PaaS, que exige um know-how de como desenvolver e gerenciar aplicações.</a:t>
            </a:r>
          </a:p>
        </p:txBody>
      </p:sp>
      <p:sp>
        <p:nvSpPr>
          <p:cNvPr name="Freeform 9" id="9"/>
          <p:cNvSpPr/>
          <p:nvPr/>
        </p:nvSpPr>
        <p:spPr>
          <a:xfrm flipH="true" flipV="false" rot="0">
            <a:off x="15274587" y="8185758"/>
            <a:ext cx="3969427" cy="2753790"/>
          </a:xfrm>
          <a:custGeom>
            <a:avLst/>
            <a:gdLst/>
            <a:ahLst/>
            <a:cxnLst/>
            <a:rect r="r" b="b" t="t" l="l"/>
            <a:pathLst>
              <a:path h="2753790" w="3969427">
                <a:moveTo>
                  <a:pt x="3969426" y="0"/>
                </a:moveTo>
                <a:lnTo>
                  <a:pt x="0" y="0"/>
                </a:lnTo>
                <a:lnTo>
                  <a:pt x="0" y="2753790"/>
                </a:lnTo>
                <a:lnTo>
                  <a:pt x="3969426" y="2753790"/>
                </a:lnTo>
                <a:lnTo>
                  <a:pt x="396942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DAGEwVW5gtk</dc:identifier>
  <dcterms:modified xsi:type="dcterms:W3CDTF">2011-08-01T06:04:30Z</dcterms:modified>
  <cp:revision>1</cp:revision>
  <dc:title>PaaS</dc:title>
</cp:coreProperties>
</file>